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5.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C94CA-E875-456E-8CCD-EDD6B51A5743}" type="datetimeFigureOut">
              <a:rPr lang="fi-FI" smtClean="0"/>
              <a:t>29.9.2022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ECC98-9EB3-4E8B-B4D0-189EC2EF4F4F}" type="slidenum">
              <a:rPr lang="fi-FI" smtClean="0"/>
              <a:t>‹#›</a:t>
            </a:fld>
            <a:endParaRPr lang="fi-FI"/>
          </a:p>
        </p:txBody>
      </p:sp>
    </p:spTree>
    <p:extLst>
      <p:ext uri="{BB962C8B-B14F-4D97-AF65-F5344CB8AC3E}">
        <p14:creationId xmlns:p14="http://schemas.microsoft.com/office/powerpoint/2010/main" val="112816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smtClean="0"/>
          </a:p>
        </p:txBody>
      </p:sp>
      <p:sp>
        <p:nvSpPr>
          <p:cNvPr id="4" name="Dian numeron paikkamerkki 3"/>
          <p:cNvSpPr>
            <a:spLocks noGrp="1"/>
          </p:cNvSpPr>
          <p:nvPr>
            <p:ph type="sldNum" sz="quarter" idx="10"/>
          </p:nvPr>
        </p:nvSpPr>
        <p:spPr/>
        <p:txBody>
          <a:bodyPr/>
          <a:lstStyle/>
          <a:p>
            <a:fld id="{1B1CD434-607B-4403-990B-C18A40212B9C}" type="slidenum">
              <a:rPr lang="fi-FI" smtClean="0"/>
              <a:t>4</a:t>
            </a:fld>
            <a:endParaRPr lang="fi-FI" dirty="0"/>
          </a:p>
        </p:txBody>
      </p:sp>
    </p:spTree>
    <p:extLst>
      <p:ext uri="{BB962C8B-B14F-4D97-AF65-F5344CB8AC3E}">
        <p14:creationId xmlns:p14="http://schemas.microsoft.com/office/powerpoint/2010/main" val="182710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B1CD434-607B-4403-990B-C18A40212B9C}" type="slidenum">
              <a:rPr lang="fi-FI" smtClean="0"/>
              <a:t>5</a:t>
            </a:fld>
            <a:endParaRPr lang="fi-FI" dirty="0"/>
          </a:p>
        </p:txBody>
      </p:sp>
    </p:spTree>
    <p:extLst>
      <p:ext uri="{BB962C8B-B14F-4D97-AF65-F5344CB8AC3E}">
        <p14:creationId xmlns:p14="http://schemas.microsoft.com/office/powerpoint/2010/main" val="100791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FD83756-AE01-4A4F-98F1-40CD0AF0A295}" type="slidenum">
              <a:rPr lang="fi-FI" smtClean="0"/>
              <a:t>8</a:t>
            </a:fld>
            <a:endParaRPr lang="fi-FI"/>
          </a:p>
        </p:txBody>
      </p:sp>
    </p:spTree>
    <p:extLst>
      <p:ext uri="{BB962C8B-B14F-4D97-AF65-F5344CB8AC3E}">
        <p14:creationId xmlns:p14="http://schemas.microsoft.com/office/powerpoint/2010/main" val="134127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016FFEF-BD9B-44DE-ADAF-F4035B8762CD}" type="slidenum">
              <a:rPr lang="fi-FI" smtClean="0"/>
              <a:t>14</a:t>
            </a:fld>
            <a:endParaRPr lang="fi-FI"/>
          </a:p>
        </p:txBody>
      </p:sp>
    </p:spTree>
    <p:extLst>
      <p:ext uri="{BB962C8B-B14F-4D97-AF65-F5344CB8AC3E}">
        <p14:creationId xmlns:p14="http://schemas.microsoft.com/office/powerpoint/2010/main" val="24445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FD3842F0-9ECE-4C6D-BC99-59430B555F4C}" type="datetimeFigureOut">
              <a:rPr lang="fi-FI" smtClean="0"/>
              <a:t>29.9.2022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8275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D3842F0-9ECE-4C6D-BC99-59430B555F4C}" type="datetimeFigureOut">
              <a:rPr lang="fi-FI" smtClean="0"/>
              <a:t>29.9.2022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229151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D3842F0-9ECE-4C6D-BC99-59430B555F4C}" type="datetimeFigureOut">
              <a:rPr lang="fi-FI" smtClean="0"/>
              <a:t>29.9.2022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42757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Vertailu">
    <p:spTree>
      <p:nvGrpSpPr>
        <p:cNvPr id="1" name=""/>
        <p:cNvGrpSpPr/>
        <p:nvPr/>
      </p:nvGrpSpPr>
      <p:grpSpPr>
        <a:xfrm>
          <a:off x="0" y="0"/>
          <a:ext cx="0" cy="0"/>
          <a:chOff x="0" y="0"/>
          <a:chExt cx="0" cy="0"/>
        </a:xfrm>
      </p:grpSpPr>
      <p:pic>
        <p:nvPicPr>
          <p:cNvPr id="14" name="Kuva 1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0" y="5548964"/>
            <a:ext cx="2063551" cy="1309036"/>
          </a:xfrm>
          <a:prstGeom prst="rect">
            <a:avLst/>
          </a:prstGeom>
        </p:spPr>
      </p:pic>
      <p:sp>
        <p:nvSpPr>
          <p:cNvPr id="2" name="Otsikko 1"/>
          <p:cNvSpPr>
            <a:spLocks noGrp="1"/>
          </p:cNvSpPr>
          <p:nvPr>
            <p:ph type="title"/>
          </p:nvPr>
        </p:nvSpPr>
        <p:spPr>
          <a:xfrm>
            <a:off x="609600" y="274638"/>
            <a:ext cx="10972800" cy="994122"/>
          </a:xfrm>
        </p:spPr>
        <p:txBody>
          <a:bodyPr/>
          <a:lstStyle>
            <a:lvl1pPr>
              <a:defRPr sz="4000">
                <a:latin typeface="Trebuchet MS" pitchFamily="34" charset="0"/>
              </a:defRPr>
            </a:lvl1pPr>
          </a:lstStyle>
          <a:p>
            <a:r>
              <a:rPr lang="fi-FI" smtClean="0"/>
              <a:t>Muokkaa perustyyl. napsautt.</a:t>
            </a:r>
            <a:endParaRPr lang="fi-FI" dirty="0"/>
          </a:p>
        </p:txBody>
      </p:sp>
      <p:sp>
        <p:nvSpPr>
          <p:cNvPr id="4" name="Sisällön paikkamerkki 3"/>
          <p:cNvSpPr>
            <a:spLocks noGrp="1"/>
          </p:cNvSpPr>
          <p:nvPr>
            <p:ph sz="half" idx="2"/>
          </p:nvPr>
        </p:nvSpPr>
        <p:spPr>
          <a:xfrm>
            <a:off x="609600" y="2174875"/>
            <a:ext cx="5386917" cy="3951288"/>
          </a:xfrm>
        </p:spPr>
        <p:txBody>
          <a:bodyPr/>
          <a:lstStyle>
            <a:lvl1pPr>
              <a:defRPr sz="2700">
                <a:latin typeface="Trebuchet MS" pitchFamily="34" charset="0"/>
              </a:defRPr>
            </a:lvl1pPr>
            <a:lvl2pPr>
              <a:defRPr sz="2400">
                <a:latin typeface="Trebuchet MS" pitchFamily="34" charset="0"/>
              </a:defRPr>
            </a:lvl2pPr>
            <a:lvl3pPr>
              <a:defRPr sz="20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6193368" y="1340769"/>
            <a:ext cx="5389033" cy="834107"/>
          </a:xfrm>
        </p:spPr>
        <p:txBody>
          <a:bodyPr anchor="b">
            <a:normAutofit/>
          </a:bodyPr>
          <a:lstStyle>
            <a:lvl1pPr marL="0" indent="0">
              <a:buNone/>
              <a:defRPr sz="27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7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a:xfrm>
            <a:off x="1583499" y="6237313"/>
            <a:ext cx="1870901" cy="365125"/>
          </a:xfrm>
        </p:spPr>
        <p:txBody>
          <a:bodyPr/>
          <a:lstStyle>
            <a:lvl1pPr>
              <a:defRPr>
                <a:latin typeface="Trebuchet MS" pitchFamily="34" charset="0"/>
              </a:defRPr>
            </a:lvl1pPr>
          </a:lstStyle>
          <a:p>
            <a:fld id="{48A048DA-5C33-47C4-8A64-F3C6B228B73B}" type="datetimeFigureOut">
              <a:rPr lang="fi-FI" smtClean="0"/>
              <a:t>29.9.2022</a:t>
            </a:fld>
            <a:endParaRPr lang="fi-FI"/>
          </a:p>
        </p:txBody>
      </p:sp>
      <p:sp>
        <p:nvSpPr>
          <p:cNvPr id="12" name="Tekstin paikkamerkki 4"/>
          <p:cNvSpPr>
            <a:spLocks noGrp="1"/>
          </p:cNvSpPr>
          <p:nvPr>
            <p:ph type="body" sz="quarter" idx="12"/>
          </p:nvPr>
        </p:nvSpPr>
        <p:spPr>
          <a:xfrm>
            <a:off x="610205" y="1318998"/>
            <a:ext cx="5389033" cy="834107"/>
          </a:xfrm>
        </p:spPr>
        <p:txBody>
          <a:bodyPr anchor="b">
            <a:normAutofit/>
          </a:bodyPr>
          <a:lstStyle>
            <a:lvl1pPr marL="0" indent="0">
              <a:buNone/>
              <a:defRPr sz="27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8661" y="6237313"/>
            <a:ext cx="1251715" cy="359665"/>
          </a:xfrm>
          <a:prstGeom prst="rect">
            <a:avLst/>
          </a:prstGeom>
        </p:spPr>
      </p:pic>
    </p:spTree>
    <p:extLst>
      <p:ext uri="{BB962C8B-B14F-4D97-AF65-F5344CB8AC3E}">
        <p14:creationId xmlns:p14="http://schemas.microsoft.com/office/powerpoint/2010/main" val="242746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D3842F0-9ECE-4C6D-BC99-59430B555F4C}" type="datetimeFigureOut">
              <a:rPr lang="fi-FI" smtClean="0"/>
              <a:t>29.9.2022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8357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FD3842F0-9ECE-4C6D-BC99-59430B555F4C}" type="datetimeFigureOut">
              <a:rPr lang="fi-FI" smtClean="0"/>
              <a:t>29.9.2022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375637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FD3842F0-9ECE-4C6D-BC99-59430B555F4C}" type="datetimeFigureOut">
              <a:rPr lang="fi-FI" smtClean="0"/>
              <a:t>29.9.2022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385124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FD3842F0-9ECE-4C6D-BC99-59430B555F4C}" type="datetimeFigureOut">
              <a:rPr lang="fi-FI" smtClean="0"/>
              <a:t>29.9.2022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17508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FD3842F0-9ECE-4C6D-BC99-59430B555F4C}" type="datetimeFigureOut">
              <a:rPr lang="fi-FI" smtClean="0"/>
              <a:t>29.9.2022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46682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D3842F0-9ECE-4C6D-BC99-59430B555F4C}" type="datetimeFigureOut">
              <a:rPr lang="fi-FI" smtClean="0"/>
              <a:t>29.9.2022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291258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FD3842F0-9ECE-4C6D-BC99-59430B555F4C}" type="datetimeFigureOut">
              <a:rPr lang="fi-FI" smtClean="0"/>
              <a:t>29.9.2022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381571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FD3842F0-9ECE-4C6D-BC99-59430B555F4C}" type="datetimeFigureOut">
              <a:rPr lang="fi-FI" smtClean="0"/>
              <a:t>29.9.2022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42D0009-E92C-4723-9261-15018CF58639}" type="slidenum">
              <a:rPr lang="fi-FI" smtClean="0"/>
              <a:t>‹#›</a:t>
            </a:fld>
            <a:endParaRPr lang="fi-FI"/>
          </a:p>
        </p:txBody>
      </p:sp>
    </p:spTree>
    <p:extLst>
      <p:ext uri="{BB962C8B-B14F-4D97-AF65-F5344CB8AC3E}">
        <p14:creationId xmlns:p14="http://schemas.microsoft.com/office/powerpoint/2010/main" val="15188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42F0-9ECE-4C6D-BC99-59430B555F4C}" type="datetimeFigureOut">
              <a:rPr lang="fi-FI" smtClean="0"/>
              <a:t>29.9.2022</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D0009-E92C-4723-9261-15018CF58639}" type="slidenum">
              <a:rPr lang="fi-FI" smtClean="0"/>
              <a:t>‹#›</a:t>
            </a:fld>
            <a:endParaRPr lang="fi-FI"/>
          </a:p>
        </p:txBody>
      </p:sp>
    </p:spTree>
    <p:extLst>
      <p:ext uri="{BB962C8B-B14F-4D97-AF65-F5344CB8AC3E}">
        <p14:creationId xmlns:p14="http://schemas.microsoft.com/office/powerpoint/2010/main" val="2876674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latin typeface="+mn-lt"/>
              </a:rPr>
              <a:t>Hoitoympäristön merkitys tartuntojen torjunnassa</a:t>
            </a:r>
            <a:endParaRPr lang="fi-FI" dirty="0">
              <a:latin typeface="+mn-lt"/>
            </a:endParaRPr>
          </a:p>
        </p:txBody>
      </p:sp>
      <p:sp>
        <p:nvSpPr>
          <p:cNvPr id="3" name="Alaotsikko 2"/>
          <p:cNvSpPr>
            <a:spLocks noGrp="1"/>
          </p:cNvSpPr>
          <p:nvPr>
            <p:ph type="subTitle" idx="1"/>
          </p:nvPr>
        </p:nvSpPr>
        <p:spPr/>
        <p:txBody>
          <a:bodyPr/>
          <a:lstStyle/>
          <a:p>
            <a:r>
              <a:rPr lang="fi-FI" dirty="0" smtClean="0"/>
              <a:t>Alueellinen koulutuspäivä 28.9.2022</a:t>
            </a:r>
          </a:p>
          <a:p>
            <a:r>
              <a:rPr lang="fi-FI" dirty="0" smtClean="0"/>
              <a:t>Hygieniahoitaja Tuula Keränen</a:t>
            </a:r>
          </a:p>
          <a:p>
            <a:r>
              <a:rPr lang="fi-FI" dirty="0" err="1" smtClean="0"/>
              <a:t>Oys</a:t>
            </a:r>
            <a:r>
              <a:rPr lang="fi-FI" dirty="0" smtClean="0"/>
              <a:t>, infektioyksikkö</a:t>
            </a:r>
          </a:p>
          <a:p>
            <a:endParaRPr lang="fi-FI" dirty="0"/>
          </a:p>
        </p:txBody>
      </p:sp>
    </p:spTree>
    <p:extLst>
      <p:ext uri="{BB962C8B-B14F-4D97-AF65-F5344CB8AC3E}">
        <p14:creationId xmlns:p14="http://schemas.microsoft.com/office/powerpoint/2010/main" val="91590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03201"/>
            <a:ext cx="10515600" cy="544944"/>
          </a:xfrm>
        </p:spPr>
        <p:txBody>
          <a:bodyPr>
            <a:normAutofit fontScale="90000"/>
          </a:bodyPr>
          <a:lstStyle/>
          <a:p>
            <a:endParaRPr lang="fi-FI" dirty="0"/>
          </a:p>
        </p:txBody>
      </p:sp>
      <p:sp>
        <p:nvSpPr>
          <p:cNvPr id="3" name="Sisällön paikkamerkki 2"/>
          <p:cNvSpPr>
            <a:spLocks noGrp="1"/>
          </p:cNvSpPr>
          <p:nvPr>
            <p:ph idx="1"/>
          </p:nvPr>
        </p:nvSpPr>
        <p:spPr>
          <a:xfrm>
            <a:off x="286327" y="1034473"/>
            <a:ext cx="11499273" cy="5689599"/>
          </a:xfrm>
        </p:spPr>
        <p:txBody>
          <a:bodyPr>
            <a:normAutofit/>
          </a:bodyPr>
          <a:lstStyle/>
          <a:p>
            <a:r>
              <a:rPr lang="fi-FI" dirty="0"/>
              <a:t>Infektoituneen potilaan hoitoympäristön on todettu kontaminoituneen enemmän kuin </a:t>
            </a:r>
            <a:r>
              <a:rPr lang="fi-FI" dirty="0" err="1"/>
              <a:t>kolonisoituneen</a:t>
            </a:r>
            <a:r>
              <a:rPr lang="fi-FI" dirty="0"/>
              <a:t> </a:t>
            </a:r>
            <a:r>
              <a:rPr lang="fi-FI" dirty="0" smtClean="0"/>
              <a:t>potilaan. Henkilökunta </a:t>
            </a:r>
            <a:r>
              <a:rPr lang="fi-FI" dirty="0" err="1" smtClean="0"/>
              <a:t>kontaminoi</a:t>
            </a:r>
            <a:r>
              <a:rPr lang="fi-FI" dirty="0" smtClean="0"/>
              <a:t> kätensä potilaaseen koskiessa, mutta myös hoitoympäristöön ja hoitovälineisiin. Potilailta otetuissa näytteissä oli sama vastaavuus ympäristönäytteiden kanssa. </a:t>
            </a:r>
            <a:r>
              <a:rPr lang="fi-FI" sz="2400" dirty="0"/>
              <a:t>(</a:t>
            </a:r>
            <a:r>
              <a:rPr lang="fi-FI" sz="2400" dirty="0" err="1"/>
              <a:t>Russotto</a:t>
            </a:r>
            <a:r>
              <a:rPr lang="fi-FI" sz="2400" dirty="0"/>
              <a:t> ym. 2015</a:t>
            </a:r>
            <a:r>
              <a:rPr lang="fi-FI" sz="2400" dirty="0" smtClean="0"/>
              <a:t>)</a:t>
            </a:r>
          </a:p>
          <a:p>
            <a:endParaRPr lang="fi-FI" dirty="0"/>
          </a:p>
          <a:p>
            <a:pPr lvl="0"/>
            <a:r>
              <a:rPr lang="fi-FI" dirty="0" smtClean="0">
                <a:solidFill>
                  <a:prstClr val="black"/>
                </a:solidFill>
              </a:rPr>
              <a:t>Ripuloivien potilaiden hoitoympäristö kontaminoituu herkemmin kuin ei-ripuloivien </a:t>
            </a:r>
          </a:p>
          <a:p>
            <a:pPr lvl="1"/>
            <a:r>
              <a:rPr lang="fi-FI" sz="2800" dirty="0" smtClean="0">
                <a:solidFill>
                  <a:prstClr val="black"/>
                </a:solidFill>
              </a:rPr>
              <a:t>MRSA-potilaat</a:t>
            </a:r>
            <a:r>
              <a:rPr lang="fi-FI" sz="2800" dirty="0">
                <a:solidFill>
                  <a:prstClr val="black"/>
                </a:solidFill>
              </a:rPr>
              <a:t>, joilla ripulia ja ulostenäyte positiivinen, </a:t>
            </a:r>
            <a:r>
              <a:rPr lang="fi-FI" sz="2800" dirty="0" err="1">
                <a:solidFill>
                  <a:prstClr val="black"/>
                </a:solidFill>
              </a:rPr>
              <a:t>kontaminoivat</a:t>
            </a:r>
            <a:r>
              <a:rPr lang="fi-FI" sz="2800" dirty="0">
                <a:solidFill>
                  <a:prstClr val="black"/>
                </a:solidFill>
              </a:rPr>
              <a:t> 59% ympäristönäytteistä ja MRSA-potilaat, joilla ei ripulia,  23% </a:t>
            </a:r>
            <a:r>
              <a:rPr lang="fi-FI" sz="2800" dirty="0" smtClean="0">
                <a:solidFill>
                  <a:prstClr val="black"/>
                </a:solidFill>
              </a:rPr>
              <a:t> hoitoympäristön näytteenottopaikoista </a:t>
            </a:r>
            <a:r>
              <a:rPr lang="fi-FI" sz="2800" dirty="0">
                <a:solidFill>
                  <a:prstClr val="black"/>
                </a:solidFill>
              </a:rPr>
              <a:t>muuttui positiivisiksi </a:t>
            </a:r>
            <a:endParaRPr lang="fi-FI" sz="2800" dirty="0" smtClean="0">
              <a:solidFill>
                <a:prstClr val="black"/>
              </a:solidFill>
            </a:endParaRPr>
          </a:p>
          <a:p>
            <a:pPr marL="457200" lvl="1" indent="0">
              <a:buNone/>
            </a:pPr>
            <a:r>
              <a:rPr lang="fi-FI" sz="2800" dirty="0" smtClean="0">
                <a:solidFill>
                  <a:prstClr val="black"/>
                </a:solidFill>
              </a:rPr>
              <a:t>   </a:t>
            </a:r>
            <a:r>
              <a:rPr lang="fi-FI" dirty="0" smtClean="0">
                <a:solidFill>
                  <a:prstClr val="black"/>
                </a:solidFill>
              </a:rPr>
              <a:t>(</a:t>
            </a:r>
            <a:r>
              <a:rPr lang="fi-FI" dirty="0" err="1">
                <a:solidFill>
                  <a:prstClr val="black"/>
                </a:solidFill>
              </a:rPr>
              <a:t>Boyce</a:t>
            </a:r>
            <a:r>
              <a:rPr lang="fi-FI" dirty="0">
                <a:solidFill>
                  <a:prstClr val="black"/>
                </a:solidFill>
              </a:rPr>
              <a:t> ym. 2007)</a:t>
            </a:r>
            <a:r>
              <a:rPr lang="fi-FI" sz="2800" dirty="0">
                <a:solidFill>
                  <a:prstClr val="black"/>
                </a:solidFill>
              </a:rPr>
              <a:t> </a:t>
            </a:r>
          </a:p>
          <a:p>
            <a:pPr marL="0" indent="0">
              <a:buNone/>
            </a:pPr>
            <a:endParaRPr lang="fi-FI" dirty="0"/>
          </a:p>
        </p:txBody>
      </p:sp>
    </p:spTree>
    <p:extLst>
      <p:ext uri="{BB962C8B-B14F-4D97-AF65-F5344CB8AC3E}">
        <p14:creationId xmlns:p14="http://schemas.microsoft.com/office/powerpoint/2010/main" val="222405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7927" y="135104"/>
            <a:ext cx="11536218" cy="1584176"/>
          </a:xfrm>
        </p:spPr>
        <p:txBody>
          <a:bodyPr>
            <a:noAutofit/>
          </a:bodyPr>
          <a:lstStyle/>
          <a:p>
            <a:r>
              <a:rPr lang="en-US" sz="2800" b="1" dirty="0">
                <a:latin typeface="+mn-lt"/>
              </a:rPr>
              <a:t>Evidence that contaminated surfaces contribute to the transmission of hospital pathogens and an overview of strategies to address contaminated surfaces in hospital settings (Otter </a:t>
            </a:r>
            <a:r>
              <a:rPr lang="en-US" sz="2800" b="1" dirty="0" err="1">
                <a:latin typeface="+mn-lt"/>
              </a:rPr>
              <a:t>ym</a:t>
            </a:r>
            <a:r>
              <a:rPr lang="en-US" sz="2800" b="1" dirty="0">
                <a:latin typeface="+mn-lt"/>
              </a:rPr>
              <a:t>. 2013)</a:t>
            </a:r>
            <a:endParaRPr lang="fi-FI" sz="2800" dirty="0">
              <a:latin typeface="+mn-l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7761" y="1719280"/>
            <a:ext cx="10137330" cy="508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09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1818" y="187890"/>
            <a:ext cx="11582399" cy="744983"/>
          </a:xfrm>
        </p:spPr>
        <p:txBody>
          <a:bodyPr>
            <a:noAutofit/>
          </a:bodyPr>
          <a:lstStyle/>
          <a:p>
            <a:r>
              <a:rPr lang="fi-FI" sz="3600" dirty="0" smtClean="0">
                <a:latin typeface="+mn-lt"/>
              </a:rPr>
              <a:t>Myös vesi- ja viemärijärjestelmät voivat toimia </a:t>
            </a:r>
            <a:r>
              <a:rPr lang="fi-FI" sz="3600" dirty="0" err="1" smtClean="0">
                <a:latin typeface="+mn-lt"/>
              </a:rPr>
              <a:t>reservuaarina</a:t>
            </a:r>
            <a:endParaRPr lang="fi-FI" sz="3600" dirty="0">
              <a:latin typeface="+mn-lt"/>
            </a:endParaRPr>
          </a:p>
        </p:txBody>
      </p:sp>
      <p:sp>
        <p:nvSpPr>
          <p:cNvPr id="3" name="Sisällön paikkamerkki 2"/>
          <p:cNvSpPr>
            <a:spLocks noGrp="1"/>
          </p:cNvSpPr>
          <p:nvPr>
            <p:ph idx="1"/>
          </p:nvPr>
        </p:nvSpPr>
        <p:spPr>
          <a:xfrm>
            <a:off x="265134" y="1034473"/>
            <a:ext cx="11779084" cy="5823528"/>
          </a:xfrm>
        </p:spPr>
        <p:txBody>
          <a:bodyPr>
            <a:normAutofit lnSpcReduction="10000"/>
          </a:bodyPr>
          <a:lstStyle/>
          <a:p>
            <a:pPr marL="0" indent="0">
              <a:buNone/>
            </a:pPr>
            <a:r>
              <a:rPr lang="en-US" dirty="0" smtClean="0"/>
              <a:t>Antibiotic-resistant organisms establish reservoirs in new hospital built environments and are related to patient blood infection isolates (</a:t>
            </a:r>
            <a:r>
              <a:rPr lang="fi-FI" sz="2000" i="1" dirty="0" err="1" smtClean="0"/>
              <a:t>Sukhum</a:t>
            </a:r>
            <a:r>
              <a:rPr lang="fi-FI" sz="2000" i="1" dirty="0" smtClean="0"/>
              <a:t> et al.2022, </a:t>
            </a:r>
            <a:r>
              <a:rPr lang="en-US" sz="2000" i="1" dirty="0" err="1" smtClean="0"/>
              <a:t>Commun</a:t>
            </a:r>
            <a:r>
              <a:rPr lang="en-US" sz="2000" i="1" dirty="0" smtClean="0"/>
              <a:t> Med (</a:t>
            </a:r>
            <a:r>
              <a:rPr lang="en-US" sz="2000" i="1" dirty="0" err="1" smtClean="0"/>
              <a:t>Lond</a:t>
            </a:r>
            <a:r>
              <a:rPr lang="en-US" sz="2000" i="1" dirty="0" smtClean="0"/>
              <a:t>). 2022 Jun 1;2:62)</a:t>
            </a:r>
          </a:p>
          <a:p>
            <a:r>
              <a:rPr lang="fi-FI" sz="2400" dirty="0" smtClean="0"/>
              <a:t>1594 viljelynäytettä hoitoympäristöstä, 72 potilaiden ulosteista, positiivisia veriviljelynäytteitä tutkittiin 81 kpl</a:t>
            </a:r>
          </a:p>
          <a:p>
            <a:r>
              <a:rPr lang="fi-FI" sz="2400" dirty="0" smtClean="0"/>
              <a:t>Eniten moniresistenttejä mikrobeja löytyi käsienpesualtaista, vähemmän muilta pinnoilta</a:t>
            </a:r>
          </a:p>
          <a:p>
            <a:r>
              <a:rPr lang="fi-FI" sz="2400" dirty="0" err="1" smtClean="0"/>
              <a:t>Pseudomonas</a:t>
            </a:r>
            <a:r>
              <a:rPr lang="fi-FI" sz="2400" dirty="0" smtClean="0"/>
              <a:t> </a:t>
            </a:r>
            <a:r>
              <a:rPr lang="fi-FI" sz="2400" dirty="0" err="1" smtClean="0"/>
              <a:t>aeruginosa</a:t>
            </a:r>
            <a:r>
              <a:rPr lang="fi-FI" sz="2400" dirty="0" smtClean="0"/>
              <a:t> oli tavallisin löytö sekä vanhalla että uudella teho-osastolla, mutta ne olivat eri sukua </a:t>
            </a:r>
          </a:p>
          <a:p>
            <a:r>
              <a:rPr lang="fi-FI" sz="2400" dirty="0" smtClean="0"/>
              <a:t>Uudelta teho-osastolta käsienpesualtaasta löytynyt </a:t>
            </a:r>
            <a:r>
              <a:rPr lang="fi-FI" sz="2400" dirty="0" err="1" smtClean="0"/>
              <a:t>Pseudomonas</a:t>
            </a:r>
            <a:r>
              <a:rPr lang="fi-FI" sz="2400" dirty="0" smtClean="0"/>
              <a:t> </a:t>
            </a:r>
            <a:r>
              <a:rPr lang="fi-FI" sz="2400" dirty="0" err="1" smtClean="0"/>
              <a:t>aeruginosa</a:t>
            </a:r>
            <a:r>
              <a:rPr lang="fi-FI" sz="2400" dirty="0" smtClean="0"/>
              <a:t> oli samaa sukua (ST1894) potilaiden veriviljelypositiivisten näytteiden kanssa</a:t>
            </a:r>
          </a:p>
          <a:p>
            <a:r>
              <a:rPr lang="fi-FI" sz="2400" dirty="0" smtClean="0"/>
              <a:t>Sairaaloiden vesi- ja viemärijärjestelmät voivat muodostua patogeenien mikrobien </a:t>
            </a:r>
            <a:r>
              <a:rPr lang="fi-FI" sz="2400" dirty="0" err="1" smtClean="0"/>
              <a:t>reservuaariksi</a:t>
            </a:r>
            <a:endParaRPr lang="fi-FI" sz="2400" dirty="0" smtClean="0"/>
          </a:p>
          <a:p>
            <a:pPr marL="0" indent="0">
              <a:buNone/>
            </a:pPr>
            <a:r>
              <a:rPr lang="fi-FI" dirty="0" smtClean="0"/>
              <a:t>CPE-</a:t>
            </a:r>
            <a:r>
              <a:rPr lang="fi-FI" dirty="0" err="1" smtClean="0"/>
              <a:t>Klebsiella</a:t>
            </a:r>
            <a:r>
              <a:rPr lang="fi-FI" dirty="0" smtClean="0"/>
              <a:t> </a:t>
            </a:r>
            <a:r>
              <a:rPr lang="fi-FI" dirty="0" err="1" smtClean="0"/>
              <a:t>pneumoniae</a:t>
            </a:r>
            <a:r>
              <a:rPr lang="fi-FI" dirty="0" smtClean="0"/>
              <a:t> -tartuntoja (</a:t>
            </a:r>
            <a:r>
              <a:rPr lang="fi-FI" dirty="0" err="1" smtClean="0"/>
              <a:t>karbapenemaasia</a:t>
            </a:r>
            <a:r>
              <a:rPr lang="fi-FI" dirty="0" smtClean="0"/>
              <a:t> tuottava </a:t>
            </a:r>
            <a:r>
              <a:rPr lang="fi-FI" dirty="0" err="1" smtClean="0"/>
              <a:t>enterobakteeri</a:t>
            </a:r>
            <a:r>
              <a:rPr lang="fi-FI" dirty="0" smtClean="0"/>
              <a:t>) todettu mm. </a:t>
            </a:r>
            <a:r>
              <a:rPr lang="fi-FI" dirty="0" err="1" smtClean="0"/>
              <a:t>Oys-ERVA:lla</a:t>
            </a:r>
            <a:r>
              <a:rPr lang="fi-FI" dirty="0" smtClean="0"/>
              <a:t>, bakteeria löydetty wc-pöntön vesirajasta, voi jäädä endeemiseksi</a:t>
            </a:r>
            <a:endParaRPr lang="fi-FI" dirty="0"/>
          </a:p>
        </p:txBody>
      </p:sp>
    </p:spTree>
    <p:extLst>
      <p:ext uri="{BB962C8B-B14F-4D97-AF65-F5344CB8AC3E}">
        <p14:creationId xmlns:p14="http://schemas.microsoft.com/office/powerpoint/2010/main" val="330231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endParaRPr lang="fi-FI" dirty="0"/>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6700" y="1542473"/>
            <a:ext cx="6084877" cy="396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73177" y="1542473"/>
            <a:ext cx="5818823" cy="396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iruutu 7"/>
          <p:cNvSpPr txBox="1"/>
          <p:nvPr/>
        </p:nvSpPr>
        <p:spPr>
          <a:xfrm>
            <a:off x="951345" y="6234545"/>
            <a:ext cx="8514062" cy="369332"/>
          </a:xfrm>
          <a:prstGeom prst="rect">
            <a:avLst/>
          </a:prstGeom>
          <a:noFill/>
        </p:spPr>
        <p:txBody>
          <a:bodyPr wrap="none" rtlCol="0">
            <a:spAutoFit/>
          </a:bodyPr>
          <a:lstStyle/>
          <a:p>
            <a:r>
              <a:rPr lang="fi-FI" dirty="0" smtClean="0"/>
              <a:t>Lähde: </a:t>
            </a:r>
            <a:r>
              <a:rPr lang="fi-FI" dirty="0" err="1" smtClean="0"/>
              <a:t>Wash</a:t>
            </a:r>
            <a:r>
              <a:rPr lang="fi-FI" dirty="0" smtClean="0"/>
              <a:t> </a:t>
            </a:r>
            <a:r>
              <a:rPr lang="fi-FI" dirty="0" err="1" smtClean="0"/>
              <a:t>hand</a:t>
            </a:r>
            <a:r>
              <a:rPr lang="fi-FI" dirty="0" smtClean="0"/>
              <a:t> </a:t>
            </a:r>
            <a:r>
              <a:rPr lang="fi-FI" dirty="0" err="1" smtClean="0"/>
              <a:t>basins</a:t>
            </a:r>
            <a:r>
              <a:rPr lang="fi-FI" dirty="0" smtClean="0"/>
              <a:t>/</a:t>
            </a:r>
            <a:r>
              <a:rPr lang="fi-FI" dirty="0" err="1" smtClean="0"/>
              <a:t>sinks</a:t>
            </a:r>
            <a:r>
              <a:rPr lang="fi-FI" dirty="0" smtClean="0"/>
              <a:t> – </a:t>
            </a:r>
            <a:r>
              <a:rPr lang="fi-FI" dirty="0" err="1" smtClean="0"/>
              <a:t>good</a:t>
            </a:r>
            <a:r>
              <a:rPr lang="fi-FI" dirty="0" smtClean="0"/>
              <a:t> </a:t>
            </a:r>
            <a:r>
              <a:rPr lang="fi-FI" dirty="0" err="1" smtClean="0"/>
              <a:t>or</a:t>
            </a:r>
            <a:r>
              <a:rPr lang="fi-FI" dirty="0" smtClean="0"/>
              <a:t> </a:t>
            </a:r>
            <a:r>
              <a:rPr lang="fi-FI" dirty="0" err="1" smtClean="0"/>
              <a:t>bad</a:t>
            </a:r>
            <a:r>
              <a:rPr lang="fi-FI" dirty="0" smtClean="0"/>
              <a:t> </a:t>
            </a:r>
            <a:r>
              <a:rPr lang="fi-FI" dirty="0" err="1" smtClean="0"/>
              <a:t>desing</a:t>
            </a:r>
            <a:r>
              <a:rPr lang="fi-FI" dirty="0" smtClean="0"/>
              <a:t>? </a:t>
            </a:r>
            <a:r>
              <a:rPr lang="fi-FI" dirty="0" err="1" smtClean="0"/>
              <a:t>Dr</a:t>
            </a:r>
            <a:r>
              <a:rPr lang="fi-FI" dirty="0" smtClean="0"/>
              <a:t> Mike </a:t>
            </a:r>
            <a:r>
              <a:rPr lang="fi-FI" dirty="0" err="1" smtClean="0"/>
              <a:t>Weinbren</a:t>
            </a:r>
            <a:r>
              <a:rPr lang="fi-FI" dirty="0" smtClean="0"/>
              <a:t>, HIS 28.11.2018</a:t>
            </a:r>
            <a:endParaRPr lang="fi-FI" dirty="0"/>
          </a:p>
        </p:txBody>
      </p:sp>
    </p:spTree>
    <p:extLst>
      <p:ext uri="{BB962C8B-B14F-4D97-AF65-F5344CB8AC3E}">
        <p14:creationId xmlns:p14="http://schemas.microsoft.com/office/powerpoint/2010/main" val="301760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3127" y="877455"/>
            <a:ext cx="12007273" cy="5980545"/>
          </a:xfrm>
        </p:spPr>
        <p:txBody>
          <a:bodyPr>
            <a:normAutofit fontScale="92500" lnSpcReduction="20000"/>
          </a:bodyPr>
          <a:lstStyle/>
          <a:p>
            <a:pPr marL="566928" indent="-457200"/>
            <a:r>
              <a:rPr lang="fi-FI" sz="3000" b="1" dirty="0"/>
              <a:t>Käsihygienia</a:t>
            </a:r>
            <a:r>
              <a:rPr lang="fi-FI" sz="3000" dirty="0"/>
              <a:t>: henkilökunta, potilaat, vierailijat</a:t>
            </a:r>
          </a:p>
          <a:p>
            <a:pPr marL="566928" indent="-457200"/>
            <a:endParaRPr lang="fi-FI" sz="600" dirty="0"/>
          </a:p>
          <a:p>
            <a:pPr marL="566928" indent="-457200"/>
            <a:r>
              <a:rPr lang="fi-FI" dirty="0" smtClean="0"/>
              <a:t>Oikeat </a:t>
            </a:r>
            <a:r>
              <a:rPr lang="fi-FI" dirty="0"/>
              <a:t>toimintatavat hoitotyössä, ei </a:t>
            </a:r>
            <a:r>
              <a:rPr lang="fi-FI" dirty="0" err="1"/>
              <a:t>kontaminoida</a:t>
            </a:r>
            <a:r>
              <a:rPr lang="fi-FI" dirty="0"/>
              <a:t> </a:t>
            </a:r>
            <a:r>
              <a:rPr lang="fi-FI" dirty="0" smtClean="0"/>
              <a:t>hoitoympäristöä/-välineitä, esim</a:t>
            </a:r>
            <a:r>
              <a:rPr lang="fi-FI" dirty="0"/>
              <a:t>.</a:t>
            </a:r>
          </a:p>
          <a:p>
            <a:pPr lvl="1"/>
            <a:r>
              <a:rPr lang="fi-FI" sz="2600" dirty="0"/>
              <a:t>Vaipat, haavasidokset suoraan roskapussiin</a:t>
            </a:r>
          </a:p>
          <a:p>
            <a:pPr lvl="1"/>
            <a:r>
              <a:rPr lang="fi-FI" sz="2600" dirty="0"/>
              <a:t>Alusastiat ym. tyhjennys suoraan </a:t>
            </a:r>
            <a:r>
              <a:rPr lang="fi-FI" sz="2600" dirty="0" err="1"/>
              <a:t>dekoon</a:t>
            </a:r>
            <a:endParaRPr lang="fi-FI" sz="2600" dirty="0"/>
          </a:p>
          <a:p>
            <a:pPr lvl="1"/>
            <a:r>
              <a:rPr lang="fi-FI" sz="2600" dirty="0"/>
              <a:t>Potilailla puhtaat vaatteet, haavat </a:t>
            </a:r>
            <a:r>
              <a:rPr lang="fi-FI" sz="2600" dirty="0" smtClean="0"/>
              <a:t>peitetty</a:t>
            </a:r>
          </a:p>
          <a:p>
            <a:pPr lvl="1"/>
            <a:r>
              <a:rPr lang="fi-FI" sz="2600" dirty="0" smtClean="0">
                <a:solidFill>
                  <a:prstClr val="black"/>
                </a:solidFill>
              </a:rPr>
              <a:t>Hoito-</a:t>
            </a:r>
            <a:r>
              <a:rPr lang="fi-FI" sz="2600" dirty="0">
                <a:solidFill>
                  <a:prstClr val="black"/>
                </a:solidFill>
              </a:rPr>
              <a:t>, tutkimus- ja apuvälineiden huolto</a:t>
            </a:r>
          </a:p>
          <a:p>
            <a:endParaRPr lang="fi-FI" sz="600" dirty="0">
              <a:solidFill>
                <a:prstClr val="black"/>
              </a:solidFill>
            </a:endParaRPr>
          </a:p>
          <a:p>
            <a:r>
              <a:rPr lang="fi-FI" sz="3000" dirty="0">
                <a:solidFill>
                  <a:prstClr val="black"/>
                </a:solidFill>
              </a:rPr>
              <a:t>Siivous</a:t>
            </a:r>
          </a:p>
          <a:p>
            <a:pPr lvl="1"/>
            <a:r>
              <a:rPr lang="fi-FI" sz="2600" dirty="0">
                <a:solidFill>
                  <a:prstClr val="black"/>
                </a:solidFill>
              </a:rPr>
              <a:t>Siivous yleispuhdistusaineella vähentää likaa ja pölyä, jossa mikrobit viihtyvät</a:t>
            </a:r>
          </a:p>
          <a:p>
            <a:pPr lvl="1"/>
            <a:endParaRPr lang="fi-FI" sz="400" dirty="0">
              <a:solidFill>
                <a:prstClr val="black"/>
              </a:solidFill>
            </a:endParaRPr>
          </a:p>
          <a:p>
            <a:pPr lvl="1"/>
            <a:r>
              <a:rPr lang="fi-FI" sz="2600" dirty="0">
                <a:solidFill>
                  <a:prstClr val="black"/>
                </a:solidFill>
              </a:rPr>
              <a:t>Puhtaat ja hyvät siivousvälineet ja –</a:t>
            </a:r>
            <a:r>
              <a:rPr lang="fi-FI" sz="2600" dirty="0" smtClean="0">
                <a:solidFill>
                  <a:prstClr val="black"/>
                </a:solidFill>
              </a:rPr>
              <a:t>liinat (mikrokuitu) </a:t>
            </a:r>
            <a:endParaRPr lang="fi-FI" sz="2600" dirty="0">
              <a:solidFill>
                <a:prstClr val="black"/>
              </a:solidFill>
            </a:endParaRPr>
          </a:p>
          <a:p>
            <a:pPr lvl="1"/>
            <a:endParaRPr lang="fi-FI" sz="400" dirty="0">
              <a:solidFill>
                <a:prstClr val="black"/>
              </a:solidFill>
            </a:endParaRPr>
          </a:p>
          <a:p>
            <a:pPr lvl="1"/>
            <a:r>
              <a:rPr lang="fi-FI" sz="2600" dirty="0">
                <a:solidFill>
                  <a:prstClr val="black"/>
                </a:solidFill>
              </a:rPr>
              <a:t>Siivouksessa huomio kosketuspintoihin ja eritetahroihin</a:t>
            </a:r>
          </a:p>
          <a:p>
            <a:pPr lvl="1"/>
            <a:r>
              <a:rPr lang="fi-FI" dirty="0" smtClean="0">
                <a:solidFill>
                  <a:prstClr val="black"/>
                </a:solidFill>
              </a:rPr>
              <a:t>Desinfektioaine </a:t>
            </a:r>
            <a:r>
              <a:rPr lang="fi-FI" dirty="0">
                <a:solidFill>
                  <a:prstClr val="black"/>
                </a:solidFill>
              </a:rPr>
              <a:t>erityistilanteisiin: </a:t>
            </a:r>
            <a:r>
              <a:rPr lang="fi-FI" sz="2600" dirty="0">
                <a:solidFill>
                  <a:prstClr val="black"/>
                </a:solidFill>
              </a:rPr>
              <a:t>eritetahrojen poisto, tarttuvaa oksennus-ripulitautia sairastavan huone, moniresistentin mikrobin kantajan huoneen loppusiivous, </a:t>
            </a:r>
            <a:r>
              <a:rPr lang="fi-FI" sz="2600" dirty="0" smtClean="0">
                <a:solidFill>
                  <a:prstClr val="black"/>
                </a:solidFill>
              </a:rPr>
              <a:t>epidemiatilanteet</a:t>
            </a:r>
          </a:p>
          <a:p>
            <a:pPr lvl="1"/>
            <a:r>
              <a:rPr lang="fi-FI" sz="2600" dirty="0" smtClean="0">
                <a:solidFill>
                  <a:prstClr val="black"/>
                </a:solidFill>
              </a:rPr>
              <a:t>Yhteistyö sairaalahuollon kanssa</a:t>
            </a:r>
          </a:p>
          <a:p>
            <a:pPr lvl="1"/>
            <a:endParaRPr lang="fi-FI" sz="900" dirty="0" smtClean="0">
              <a:solidFill>
                <a:prstClr val="black"/>
              </a:solidFill>
            </a:endParaRPr>
          </a:p>
          <a:p>
            <a:r>
              <a:rPr lang="fi-FI" sz="3000" dirty="0" smtClean="0">
                <a:solidFill>
                  <a:prstClr val="black"/>
                </a:solidFill>
              </a:rPr>
              <a:t>Uudet innovaatiot</a:t>
            </a:r>
            <a:endParaRPr lang="fi-FI" sz="3000" dirty="0">
              <a:solidFill>
                <a:prstClr val="black"/>
              </a:solidFill>
            </a:endParaRPr>
          </a:p>
          <a:p>
            <a:pPr lvl="1">
              <a:buClr>
                <a:srgbClr val="2DA2BF"/>
              </a:buClr>
            </a:pPr>
            <a:endParaRPr lang="fi-FI" sz="400" dirty="0">
              <a:solidFill>
                <a:prstClr val="black"/>
              </a:solidFill>
            </a:endParaRPr>
          </a:p>
        </p:txBody>
      </p:sp>
      <p:sp>
        <p:nvSpPr>
          <p:cNvPr id="3" name="Otsikko 2"/>
          <p:cNvSpPr>
            <a:spLocks noGrp="1"/>
          </p:cNvSpPr>
          <p:nvPr>
            <p:ph type="title"/>
          </p:nvPr>
        </p:nvSpPr>
        <p:spPr>
          <a:xfrm>
            <a:off x="221673" y="79687"/>
            <a:ext cx="11628581" cy="723878"/>
          </a:xfrm>
        </p:spPr>
        <p:txBody>
          <a:bodyPr>
            <a:noAutofit/>
          </a:bodyPr>
          <a:lstStyle/>
          <a:p>
            <a:r>
              <a:rPr lang="fi-FI" sz="3400" dirty="0">
                <a:latin typeface="+mn-lt"/>
              </a:rPr>
              <a:t>Miten hoitoympäristön </a:t>
            </a:r>
            <a:r>
              <a:rPr lang="fi-FI" sz="3400" dirty="0" smtClean="0">
                <a:latin typeface="+mn-lt"/>
              </a:rPr>
              <a:t>infektioriskiä </a:t>
            </a:r>
            <a:r>
              <a:rPr lang="fi-FI" sz="3400" dirty="0">
                <a:latin typeface="+mn-lt"/>
              </a:rPr>
              <a:t>voidaan pienentää?</a:t>
            </a:r>
          </a:p>
        </p:txBody>
      </p:sp>
    </p:spTree>
    <p:extLst>
      <p:ext uri="{BB962C8B-B14F-4D97-AF65-F5344CB8AC3E}">
        <p14:creationId xmlns:p14="http://schemas.microsoft.com/office/powerpoint/2010/main" val="2102127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397164" y="1124744"/>
            <a:ext cx="11397672" cy="5472608"/>
          </a:xfrm>
        </p:spPr>
        <p:txBody>
          <a:bodyPr>
            <a:normAutofit/>
          </a:bodyPr>
          <a:lstStyle/>
          <a:p>
            <a:r>
              <a:rPr lang="fi-FI" dirty="0" smtClean="0"/>
              <a:t>Hoitoympäristö ja hoitovälineet voivat </a:t>
            </a:r>
            <a:r>
              <a:rPr lang="fi-FI" dirty="0"/>
              <a:t>toimia </a:t>
            </a:r>
            <a:r>
              <a:rPr lang="fi-FI" dirty="0" smtClean="0"/>
              <a:t>mikrobien </a:t>
            </a:r>
            <a:r>
              <a:rPr lang="fi-FI" dirty="0" err="1"/>
              <a:t>reservuaarina</a:t>
            </a:r>
            <a:r>
              <a:rPr lang="fi-FI" dirty="0"/>
              <a:t>  tai suoraan infektion </a:t>
            </a:r>
            <a:r>
              <a:rPr lang="fi-FI" dirty="0" smtClean="0"/>
              <a:t>aiheuttajana</a:t>
            </a:r>
          </a:p>
          <a:p>
            <a:endParaRPr lang="fi-FI" sz="800" dirty="0"/>
          </a:p>
          <a:p>
            <a:r>
              <a:rPr lang="fi-FI" b="1" dirty="0" smtClean="0"/>
              <a:t>Käsihygienia</a:t>
            </a:r>
            <a:r>
              <a:rPr lang="fi-FI" dirty="0" smtClean="0"/>
              <a:t> edelleen tärkein tekijä hoitoon liittyvien infektioiden torjunnassa</a:t>
            </a:r>
          </a:p>
          <a:p>
            <a:endParaRPr lang="fi-FI" sz="800" dirty="0"/>
          </a:p>
          <a:p>
            <a:r>
              <a:rPr lang="fi-FI" dirty="0" smtClean="0"/>
              <a:t>Hoitoympäristö ja hoitovälineet ovat infektioriski, mikäli käsihygienia, oikeat toimintatavat ja hoitovälineiden huolto eivät toteudu</a:t>
            </a:r>
          </a:p>
          <a:p>
            <a:endParaRPr lang="fi-FI" sz="800" dirty="0"/>
          </a:p>
          <a:p>
            <a:r>
              <a:rPr lang="fi-FI" dirty="0" smtClean="0"/>
              <a:t>Hoitoympäristön asianmukainen siivous on merkittävä osatekijä hoitoympäristön kontaminoitumisen vähentämisessä</a:t>
            </a:r>
            <a:endParaRPr lang="fi-FI" dirty="0"/>
          </a:p>
        </p:txBody>
      </p:sp>
      <p:sp>
        <p:nvSpPr>
          <p:cNvPr id="3" name="Otsikko 2"/>
          <p:cNvSpPr>
            <a:spLocks noGrp="1"/>
          </p:cNvSpPr>
          <p:nvPr>
            <p:ph type="title"/>
          </p:nvPr>
        </p:nvSpPr>
        <p:spPr>
          <a:xfrm>
            <a:off x="1991544" y="116632"/>
            <a:ext cx="8229600" cy="792088"/>
          </a:xfrm>
        </p:spPr>
        <p:txBody>
          <a:bodyPr>
            <a:normAutofit/>
          </a:bodyPr>
          <a:lstStyle/>
          <a:p>
            <a:r>
              <a:rPr lang="fi-FI" dirty="0" smtClean="0">
                <a:latin typeface="+mn-lt"/>
              </a:rPr>
              <a:t>Yhteenveto</a:t>
            </a:r>
            <a:endParaRPr lang="fi-FI" dirty="0">
              <a:latin typeface="+mn-lt"/>
            </a:endParaRPr>
          </a:p>
        </p:txBody>
      </p:sp>
    </p:spTree>
    <p:extLst>
      <p:ext uri="{BB962C8B-B14F-4D97-AF65-F5344CB8AC3E}">
        <p14:creationId xmlns:p14="http://schemas.microsoft.com/office/powerpoint/2010/main" val="418442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6871" y="242657"/>
            <a:ext cx="5698836" cy="994122"/>
          </a:xfrm>
        </p:spPr>
        <p:txBody>
          <a:bodyPr>
            <a:normAutofit/>
          </a:bodyPr>
          <a:lstStyle/>
          <a:p>
            <a:r>
              <a:rPr lang="fi-FI" dirty="0" smtClean="0">
                <a:latin typeface="+mn-lt"/>
              </a:rPr>
              <a:t>Potilaan hoitoympäristö</a:t>
            </a:r>
            <a:endParaRPr lang="fi-FI" dirty="0">
              <a:latin typeface="+mn-lt"/>
            </a:endParaRPr>
          </a:p>
        </p:txBody>
      </p:sp>
      <p:sp>
        <p:nvSpPr>
          <p:cNvPr id="9" name="Tekstin paikkamerkki 8"/>
          <p:cNvSpPr>
            <a:spLocks noGrp="1"/>
          </p:cNvSpPr>
          <p:nvPr>
            <p:ph type="body" idx="4294967295"/>
          </p:nvPr>
        </p:nvSpPr>
        <p:spPr>
          <a:xfrm>
            <a:off x="349803" y="1836198"/>
            <a:ext cx="3223613" cy="3086784"/>
          </a:xfrm>
          <a:prstGeom prst="rect">
            <a:avLst/>
          </a:prstGeom>
        </p:spPr>
        <p:txBody>
          <a:bodyPr>
            <a:noAutofit/>
          </a:bodyPr>
          <a:lstStyle/>
          <a:p>
            <a:pPr marL="342900" indent="-342900"/>
            <a:r>
              <a:rPr lang="fi-FI" sz="3200" dirty="0"/>
              <a:t>Tilat, pinnat</a:t>
            </a:r>
          </a:p>
          <a:p>
            <a:pPr marL="342900" indent="-342900"/>
            <a:r>
              <a:rPr lang="fi-FI" sz="3200" dirty="0"/>
              <a:t>Huonekalut, esineet</a:t>
            </a:r>
          </a:p>
          <a:p>
            <a:r>
              <a:rPr lang="fi-FI" sz="3200" dirty="0"/>
              <a:t>Hoito-, tutkimus- ja apuvälineet</a:t>
            </a:r>
          </a:p>
          <a:p>
            <a:pPr marL="342900" indent="-342900"/>
            <a:endParaRPr lang="fi-FI" sz="3200" dirty="0"/>
          </a:p>
        </p:txBody>
      </p:sp>
      <p:pic>
        <p:nvPicPr>
          <p:cNvPr id="1026" name="Picture 2" descr="Y:\Infektio\Inftor\Projektit\Torjunnan tehostaminen\OITO 1\Vuodeosastojen OITO-kartoitustulokset\Osasto 3 ja valvontahuone\ISO SUIHKUHU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2720" y="1123160"/>
            <a:ext cx="3477775" cy="2772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Infektio\Inftor\Projektit\Torjunnan tehostaminen\OITO 1\Vuodeosastojen OITO-kartoitustulokset\Osasto 3 ja valvontahuone\POTILASHUONE NRO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0011" y="1123160"/>
            <a:ext cx="3696196" cy="2772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Infektio\Inftor\Projektit\Torjunnan tehostaminen\OITO 1\Vuodeosastojen OITO-kartoitustulokset\Osasto 2 ja valvontahuone\POT.HUONEEN W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6491" y="3917017"/>
            <a:ext cx="3410234" cy="25576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irt4520et_nm"/>
          <p:cNvPicPr>
            <a:picLocks noGrp="1" noChangeAspect="1" noChangeArrowheads="1"/>
          </p:cNvPicPr>
          <p:nvPr>
            <p:ph sz="quarter" idx="4"/>
          </p:nvPr>
        </p:nvPicPr>
        <p:blipFill rotWithShape="1">
          <a:blip r:embed="rId5">
            <a:extLst>
              <a:ext uri="{28A0092B-C50C-407E-A947-70E740481C1C}">
                <a14:useLocalDpi xmlns:a14="http://schemas.microsoft.com/office/drawing/2010/main" val="0"/>
              </a:ext>
            </a:extLst>
          </a:blip>
          <a:srcRect l="14212" r="17897"/>
          <a:stretch/>
        </p:blipFill>
        <p:spPr bwMode="auto">
          <a:xfrm>
            <a:off x="2809814" y="4671866"/>
            <a:ext cx="1244949" cy="1920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Y:\Infektio\Inftor\Projektit\Torjunnan tehostaminen\OITO 1\osastojen jatkokartoitus 2012-2013\valokuvia osastoilta\osastokartoitukset valokuvia\WP_20160414_12_27_36_P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4875" y="3917017"/>
            <a:ext cx="3661332" cy="255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1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1055" y="116632"/>
            <a:ext cx="11037454" cy="792762"/>
          </a:xfrm>
        </p:spPr>
        <p:txBody>
          <a:bodyPr>
            <a:normAutofit/>
          </a:bodyPr>
          <a:lstStyle/>
          <a:p>
            <a:r>
              <a:rPr lang="fi-FI" sz="3200" dirty="0">
                <a:latin typeface="+mn-lt"/>
              </a:rPr>
              <a:t>Potilaan riski saada infektio </a:t>
            </a:r>
            <a:r>
              <a:rPr lang="fi-FI" sz="3200" dirty="0" smtClean="0">
                <a:latin typeface="+mn-lt"/>
              </a:rPr>
              <a:t>hoitoympäristöstä </a:t>
            </a:r>
            <a:r>
              <a:rPr lang="fi-FI" sz="3200" dirty="0">
                <a:latin typeface="+mn-lt"/>
              </a:rPr>
              <a:t>tai -</a:t>
            </a:r>
            <a:r>
              <a:rPr lang="fi-FI" sz="3200" dirty="0" smtClean="0">
                <a:latin typeface="+mn-lt"/>
              </a:rPr>
              <a:t>välineistä</a:t>
            </a:r>
            <a:endParaRPr lang="fi-FI" sz="3200" dirty="0">
              <a:latin typeface="+mn-lt"/>
            </a:endParaRPr>
          </a:p>
        </p:txBody>
      </p:sp>
      <p:sp>
        <p:nvSpPr>
          <p:cNvPr id="4" name="Tekstiruutu 3"/>
          <p:cNvSpPr txBox="1"/>
          <p:nvPr/>
        </p:nvSpPr>
        <p:spPr>
          <a:xfrm>
            <a:off x="196306" y="1107946"/>
            <a:ext cx="803425" cy="430887"/>
          </a:xfrm>
          <a:prstGeom prst="rect">
            <a:avLst/>
          </a:prstGeom>
          <a:noFill/>
        </p:spPr>
        <p:txBody>
          <a:bodyPr wrap="none" rtlCol="0">
            <a:spAutoFit/>
          </a:bodyPr>
          <a:lstStyle/>
          <a:p>
            <a:r>
              <a:rPr lang="fi-FI" sz="2200" b="1" dirty="0">
                <a:latin typeface="Trebuchet MS" pitchFamily="34" charset="0"/>
              </a:rPr>
              <a:t>Riski</a:t>
            </a:r>
          </a:p>
        </p:txBody>
      </p:sp>
      <p:sp>
        <p:nvSpPr>
          <p:cNvPr id="5" name="Tekstiruutu 4"/>
          <p:cNvSpPr txBox="1"/>
          <p:nvPr/>
        </p:nvSpPr>
        <p:spPr>
          <a:xfrm>
            <a:off x="2836364" y="1065114"/>
            <a:ext cx="4326826" cy="769441"/>
          </a:xfrm>
          <a:prstGeom prst="rect">
            <a:avLst/>
          </a:prstGeom>
          <a:noFill/>
        </p:spPr>
        <p:txBody>
          <a:bodyPr wrap="none" rtlCol="0">
            <a:spAutoFit/>
          </a:bodyPr>
          <a:lstStyle/>
          <a:p>
            <a:r>
              <a:rPr lang="fi-FI" sz="2200" b="1" dirty="0">
                <a:latin typeface="Trebuchet MS" pitchFamily="34" charset="0"/>
              </a:rPr>
              <a:t>Infektion mahdollinen alkuperä</a:t>
            </a:r>
          </a:p>
          <a:p>
            <a:r>
              <a:rPr lang="fi-FI" sz="2200" b="1" dirty="0">
                <a:latin typeface="Trebuchet MS" pitchFamily="34" charset="0"/>
              </a:rPr>
              <a:t>Ympäristö/hoitovälineet</a:t>
            </a:r>
          </a:p>
        </p:txBody>
      </p:sp>
      <p:sp>
        <p:nvSpPr>
          <p:cNvPr id="7" name="Tekstiruutu 6"/>
          <p:cNvSpPr txBox="1"/>
          <p:nvPr/>
        </p:nvSpPr>
        <p:spPr>
          <a:xfrm>
            <a:off x="8999823" y="1110011"/>
            <a:ext cx="3103735" cy="430887"/>
          </a:xfrm>
          <a:prstGeom prst="rect">
            <a:avLst/>
          </a:prstGeom>
          <a:noFill/>
        </p:spPr>
        <p:txBody>
          <a:bodyPr wrap="none" rtlCol="0">
            <a:spAutoFit/>
          </a:bodyPr>
          <a:lstStyle/>
          <a:p>
            <a:r>
              <a:rPr lang="fi-FI" sz="2200" b="1" dirty="0">
                <a:latin typeface="Trebuchet MS" pitchFamily="34" charset="0"/>
              </a:rPr>
              <a:t>Tarvittava </a:t>
            </a:r>
            <a:r>
              <a:rPr lang="fi-FI" sz="2200" b="1" dirty="0" smtClean="0">
                <a:latin typeface="Trebuchet MS" pitchFamily="34" charset="0"/>
              </a:rPr>
              <a:t>toimenpide</a:t>
            </a:r>
            <a:endParaRPr lang="fi-FI" sz="2200" b="1" dirty="0">
              <a:latin typeface="Trebuchet MS" pitchFamily="34" charset="0"/>
            </a:endParaRPr>
          </a:p>
        </p:txBody>
      </p:sp>
      <p:sp>
        <p:nvSpPr>
          <p:cNvPr id="8" name="Tekstiruutu 7"/>
          <p:cNvSpPr txBox="1"/>
          <p:nvPr/>
        </p:nvSpPr>
        <p:spPr>
          <a:xfrm>
            <a:off x="143466" y="2453153"/>
            <a:ext cx="2289409" cy="430887"/>
          </a:xfrm>
          <a:prstGeom prst="rect">
            <a:avLst/>
          </a:prstGeom>
          <a:noFill/>
        </p:spPr>
        <p:txBody>
          <a:bodyPr wrap="none" rtlCol="0">
            <a:spAutoFit/>
          </a:bodyPr>
          <a:lstStyle/>
          <a:p>
            <a:r>
              <a:rPr lang="fi-FI" sz="2200" dirty="0">
                <a:latin typeface="Trebuchet MS" pitchFamily="34" charset="0"/>
              </a:rPr>
              <a:t>Ei kriittinen riski</a:t>
            </a:r>
          </a:p>
        </p:txBody>
      </p:sp>
      <p:sp>
        <p:nvSpPr>
          <p:cNvPr id="9" name="Tekstiruutu 8"/>
          <p:cNvSpPr txBox="1"/>
          <p:nvPr/>
        </p:nvSpPr>
        <p:spPr>
          <a:xfrm>
            <a:off x="137007" y="3774224"/>
            <a:ext cx="2285369" cy="430887"/>
          </a:xfrm>
          <a:prstGeom prst="rect">
            <a:avLst/>
          </a:prstGeom>
          <a:noFill/>
        </p:spPr>
        <p:txBody>
          <a:bodyPr wrap="none" rtlCol="0">
            <a:spAutoFit/>
          </a:bodyPr>
          <a:lstStyle/>
          <a:p>
            <a:r>
              <a:rPr lang="fi-FI" sz="2200" dirty="0">
                <a:latin typeface="Trebuchet MS" pitchFamily="34" charset="0"/>
              </a:rPr>
              <a:t>Kohtalainen riski</a:t>
            </a:r>
          </a:p>
        </p:txBody>
      </p:sp>
      <p:sp>
        <p:nvSpPr>
          <p:cNvPr id="10" name="Tekstiruutu 9"/>
          <p:cNvSpPr txBox="1"/>
          <p:nvPr/>
        </p:nvSpPr>
        <p:spPr>
          <a:xfrm>
            <a:off x="196306" y="5195755"/>
            <a:ext cx="1931685" cy="769441"/>
          </a:xfrm>
          <a:prstGeom prst="rect">
            <a:avLst/>
          </a:prstGeom>
          <a:noFill/>
        </p:spPr>
        <p:txBody>
          <a:bodyPr wrap="square" rtlCol="0">
            <a:spAutoFit/>
          </a:bodyPr>
          <a:lstStyle/>
          <a:p>
            <a:r>
              <a:rPr lang="fi-FI" sz="2200" dirty="0">
                <a:latin typeface="Trebuchet MS" pitchFamily="34" charset="0"/>
              </a:rPr>
              <a:t>Merkittävä riski</a:t>
            </a:r>
          </a:p>
        </p:txBody>
      </p:sp>
      <p:sp>
        <p:nvSpPr>
          <p:cNvPr id="12" name="Tekstiruutu 11"/>
          <p:cNvSpPr txBox="1"/>
          <p:nvPr/>
        </p:nvSpPr>
        <p:spPr>
          <a:xfrm>
            <a:off x="2596624" y="1974810"/>
            <a:ext cx="6463272" cy="1446550"/>
          </a:xfrm>
          <a:prstGeom prst="rect">
            <a:avLst/>
          </a:prstGeom>
          <a:noFill/>
        </p:spPr>
        <p:txBody>
          <a:bodyPr wrap="square" rtlCol="0">
            <a:spAutoFit/>
          </a:bodyPr>
          <a:lstStyle/>
          <a:p>
            <a:r>
              <a:rPr lang="fi-FI" sz="2200" dirty="0">
                <a:latin typeface="Trebuchet MS" pitchFamily="34" charset="0"/>
              </a:rPr>
              <a:t>Lattiat ja seinät. Potilaan lähellä </a:t>
            </a:r>
            <a:r>
              <a:rPr lang="fi-FI" sz="2200" dirty="0" smtClean="0">
                <a:latin typeface="Trebuchet MS" pitchFamily="34" charset="0"/>
              </a:rPr>
              <a:t>olevat esineet</a:t>
            </a:r>
            <a:r>
              <a:rPr lang="fi-FI" sz="2200" dirty="0">
                <a:latin typeface="Trebuchet MS" pitchFamily="34" charset="0"/>
              </a:rPr>
              <a:t>, joilla tuskin on </a:t>
            </a:r>
            <a:r>
              <a:rPr lang="fi-FI" sz="2200" dirty="0" smtClean="0">
                <a:latin typeface="Trebuchet MS" pitchFamily="34" charset="0"/>
              </a:rPr>
              <a:t>merkittävää määrää </a:t>
            </a:r>
            <a:r>
              <a:rPr lang="fi-FI" sz="2200" dirty="0">
                <a:latin typeface="Trebuchet MS" pitchFamily="34" charset="0"/>
              </a:rPr>
              <a:t>mikrobeja. Välineet, </a:t>
            </a:r>
            <a:r>
              <a:rPr lang="fi-FI" sz="2200" dirty="0" smtClean="0">
                <a:latin typeface="Trebuchet MS" pitchFamily="34" charset="0"/>
              </a:rPr>
              <a:t>jotka kosketuksissa </a:t>
            </a:r>
            <a:r>
              <a:rPr lang="fi-FI" sz="2200" dirty="0">
                <a:latin typeface="Trebuchet MS" pitchFamily="34" charset="0"/>
              </a:rPr>
              <a:t>potilaan terveen ihon kanssa.</a:t>
            </a:r>
          </a:p>
        </p:txBody>
      </p:sp>
      <p:sp>
        <p:nvSpPr>
          <p:cNvPr id="13" name="Tekstiruutu 12"/>
          <p:cNvSpPr txBox="1"/>
          <p:nvPr/>
        </p:nvSpPr>
        <p:spPr>
          <a:xfrm>
            <a:off x="9411196" y="2456188"/>
            <a:ext cx="2731838" cy="430887"/>
          </a:xfrm>
          <a:prstGeom prst="rect">
            <a:avLst/>
          </a:prstGeom>
          <a:noFill/>
        </p:spPr>
        <p:txBody>
          <a:bodyPr wrap="none" rtlCol="0">
            <a:spAutoFit/>
          </a:bodyPr>
          <a:lstStyle/>
          <a:p>
            <a:r>
              <a:rPr lang="fi-FI" sz="2200" dirty="0">
                <a:latin typeface="Trebuchet MS" pitchFamily="34" charset="0"/>
              </a:rPr>
              <a:t>Puhdistus ja kuivaus</a:t>
            </a:r>
          </a:p>
        </p:txBody>
      </p:sp>
      <p:sp>
        <p:nvSpPr>
          <p:cNvPr id="14" name="Tekstiruutu 13"/>
          <p:cNvSpPr txBox="1"/>
          <p:nvPr/>
        </p:nvSpPr>
        <p:spPr>
          <a:xfrm>
            <a:off x="2660790" y="3571230"/>
            <a:ext cx="6621524" cy="1107996"/>
          </a:xfrm>
          <a:prstGeom prst="rect">
            <a:avLst/>
          </a:prstGeom>
          <a:noFill/>
        </p:spPr>
        <p:txBody>
          <a:bodyPr wrap="square" rtlCol="0">
            <a:spAutoFit/>
          </a:bodyPr>
          <a:lstStyle/>
          <a:p>
            <a:r>
              <a:rPr lang="fi-FI" sz="2200" dirty="0">
                <a:latin typeface="Trebuchet MS" pitchFamily="34" charset="0"/>
              </a:rPr>
              <a:t>Välineet, jotka kosketuksissa potilaan</a:t>
            </a:r>
          </a:p>
          <a:p>
            <a:r>
              <a:rPr lang="fi-FI" sz="2200" dirty="0">
                <a:latin typeface="Trebuchet MS" pitchFamily="34" charset="0"/>
              </a:rPr>
              <a:t>limakalvojen kanssa. Välineet, joita </a:t>
            </a:r>
            <a:r>
              <a:rPr lang="fi-FI" sz="2200" dirty="0" smtClean="0">
                <a:latin typeface="Trebuchet MS" pitchFamily="34" charset="0"/>
              </a:rPr>
              <a:t>on käytetty infektoituneen/</a:t>
            </a:r>
            <a:r>
              <a:rPr lang="fi-FI" sz="2200" dirty="0" err="1" smtClean="0">
                <a:latin typeface="Trebuchet MS" pitchFamily="34" charset="0"/>
              </a:rPr>
              <a:t>kolonisoituneen</a:t>
            </a:r>
            <a:r>
              <a:rPr lang="fi-FI" sz="2200" dirty="0" smtClean="0">
                <a:latin typeface="Trebuchet MS" pitchFamily="34" charset="0"/>
              </a:rPr>
              <a:t> potilaan </a:t>
            </a:r>
            <a:r>
              <a:rPr lang="fi-FI" sz="2200" dirty="0">
                <a:latin typeface="Trebuchet MS" pitchFamily="34" charset="0"/>
              </a:rPr>
              <a:t>hoidossa. </a:t>
            </a:r>
          </a:p>
        </p:txBody>
      </p:sp>
      <p:sp>
        <p:nvSpPr>
          <p:cNvPr id="15" name="Tekstiruutu 14"/>
          <p:cNvSpPr txBox="1"/>
          <p:nvPr/>
        </p:nvSpPr>
        <p:spPr>
          <a:xfrm>
            <a:off x="9796634" y="3819255"/>
            <a:ext cx="1603324" cy="430887"/>
          </a:xfrm>
          <a:prstGeom prst="rect">
            <a:avLst/>
          </a:prstGeom>
          <a:noFill/>
        </p:spPr>
        <p:txBody>
          <a:bodyPr wrap="none" rtlCol="0">
            <a:spAutoFit/>
          </a:bodyPr>
          <a:lstStyle/>
          <a:p>
            <a:r>
              <a:rPr lang="fi-FI" sz="2200" dirty="0">
                <a:latin typeface="Trebuchet MS" pitchFamily="34" charset="0"/>
              </a:rPr>
              <a:t>Desinfektio</a:t>
            </a:r>
          </a:p>
        </p:txBody>
      </p:sp>
      <p:sp>
        <p:nvSpPr>
          <p:cNvPr id="16" name="Tekstiruutu 15"/>
          <p:cNvSpPr txBox="1"/>
          <p:nvPr/>
        </p:nvSpPr>
        <p:spPr>
          <a:xfrm>
            <a:off x="2596623" y="5045885"/>
            <a:ext cx="6895224" cy="1107996"/>
          </a:xfrm>
          <a:prstGeom prst="rect">
            <a:avLst/>
          </a:prstGeom>
          <a:noFill/>
        </p:spPr>
        <p:txBody>
          <a:bodyPr wrap="square" rtlCol="0">
            <a:spAutoFit/>
          </a:bodyPr>
          <a:lstStyle/>
          <a:p>
            <a:r>
              <a:rPr lang="fi-FI" sz="2200" dirty="0">
                <a:latin typeface="Trebuchet MS" pitchFamily="34" charset="0"/>
              </a:rPr>
              <a:t>Väline, joka on kosketuksissa </a:t>
            </a:r>
            <a:r>
              <a:rPr lang="fi-FI" sz="2200" dirty="0" smtClean="0">
                <a:latin typeface="Trebuchet MS" pitchFamily="34" charset="0"/>
              </a:rPr>
              <a:t>potilaan vahingoittuneen </a:t>
            </a:r>
            <a:r>
              <a:rPr lang="fi-FI" sz="2200" dirty="0">
                <a:latin typeface="Trebuchet MS" pitchFamily="34" charset="0"/>
              </a:rPr>
              <a:t>ihon tai limakalvon kanssa. Välineet, joilla läpäistään potilaan iho tai limakalvo.</a:t>
            </a:r>
          </a:p>
        </p:txBody>
      </p:sp>
      <p:sp>
        <p:nvSpPr>
          <p:cNvPr id="17" name="Tekstiruutu 16"/>
          <p:cNvSpPr txBox="1"/>
          <p:nvPr/>
        </p:nvSpPr>
        <p:spPr>
          <a:xfrm>
            <a:off x="9948920" y="5364238"/>
            <a:ext cx="1436612" cy="430887"/>
          </a:xfrm>
          <a:prstGeom prst="rect">
            <a:avLst/>
          </a:prstGeom>
          <a:noFill/>
        </p:spPr>
        <p:txBody>
          <a:bodyPr wrap="none" rtlCol="0">
            <a:spAutoFit/>
          </a:bodyPr>
          <a:lstStyle/>
          <a:p>
            <a:r>
              <a:rPr lang="fi-FI" sz="2200" dirty="0">
                <a:latin typeface="Trebuchet MS" pitchFamily="34" charset="0"/>
              </a:rPr>
              <a:t>Sterilointi</a:t>
            </a:r>
          </a:p>
        </p:txBody>
      </p:sp>
      <p:sp>
        <p:nvSpPr>
          <p:cNvPr id="18" name="Tekstiruutu 17"/>
          <p:cNvSpPr txBox="1"/>
          <p:nvPr/>
        </p:nvSpPr>
        <p:spPr>
          <a:xfrm>
            <a:off x="4002091" y="6302658"/>
            <a:ext cx="8076250" cy="584775"/>
          </a:xfrm>
          <a:prstGeom prst="rect">
            <a:avLst/>
          </a:prstGeom>
          <a:noFill/>
        </p:spPr>
        <p:txBody>
          <a:bodyPr wrap="none" rtlCol="0">
            <a:spAutoFit/>
          </a:bodyPr>
          <a:lstStyle/>
          <a:p>
            <a:r>
              <a:rPr lang="fi-FI" sz="1600" dirty="0" err="1">
                <a:latin typeface="Trebuchet MS" pitchFamily="34" charset="0"/>
              </a:rPr>
              <a:t>Mukaellen</a:t>
            </a:r>
            <a:r>
              <a:rPr lang="fi-FI" sz="1600" dirty="0">
                <a:latin typeface="Trebuchet MS" pitchFamily="34" charset="0"/>
              </a:rPr>
              <a:t> </a:t>
            </a:r>
            <a:r>
              <a:rPr lang="fi-FI" sz="1600" i="1" dirty="0">
                <a:latin typeface="Trebuchet MS" pitchFamily="34" charset="0"/>
              </a:rPr>
              <a:t>Hoitoon liittyvien infektioiden torjunta </a:t>
            </a:r>
            <a:r>
              <a:rPr lang="fi-FI" sz="1600" dirty="0" smtClean="0">
                <a:latin typeface="Trebuchet MS" pitchFamily="34" charset="0"/>
              </a:rPr>
              <a:t>–kirjan (2018) </a:t>
            </a:r>
            <a:r>
              <a:rPr lang="fi-FI" sz="1600" dirty="0">
                <a:latin typeface="Trebuchet MS" pitchFamily="34" charset="0"/>
              </a:rPr>
              <a:t>lukua</a:t>
            </a:r>
            <a:r>
              <a:rPr lang="fi-FI" sz="1600" i="1" dirty="0">
                <a:latin typeface="Trebuchet MS" pitchFamily="34" charset="0"/>
              </a:rPr>
              <a:t>: Puhdistuksen</a:t>
            </a:r>
            <a:r>
              <a:rPr lang="fi-FI" sz="1600" i="1" dirty="0" smtClean="0">
                <a:latin typeface="Trebuchet MS" pitchFamily="34" charset="0"/>
              </a:rPr>
              <a:t>,</a:t>
            </a:r>
          </a:p>
          <a:p>
            <a:r>
              <a:rPr lang="fi-FI" sz="1600" i="1" dirty="0" smtClean="0">
                <a:latin typeface="Trebuchet MS" pitchFamily="34" charset="0"/>
              </a:rPr>
              <a:t> desinfektion ja steriloinnin tavoitteet ja tarve.  </a:t>
            </a:r>
            <a:endParaRPr lang="fi-FI" sz="1600" i="1" dirty="0">
              <a:latin typeface="Trebuchet MS" pitchFamily="34" charset="0"/>
            </a:endParaRPr>
          </a:p>
        </p:txBody>
      </p:sp>
      <p:sp>
        <p:nvSpPr>
          <p:cNvPr id="19" name="Nuoli oikealle 18"/>
          <p:cNvSpPr/>
          <p:nvPr/>
        </p:nvSpPr>
        <p:spPr>
          <a:xfrm>
            <a:off x="8912806" y="2573624"/>
            <a:ext cx="360040" cy="248921"/>
          </a:xfrm>
          <a:prstGeom prst="rightArrow">
            <a:avLst/>
          </a:prstGeom>
          <a:solidFill>
            <a:schemeClr val="accent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20" name="Nuoli oikealle 19"/>
          <p:cNvSpPr/>
          <p:nvPr/>
        </p:nvSpPr>
        <p:spPr>
          <a:xfrm>
            <a:off x="9333726" y="3915884"/>
            <a:ext cx="394839" cy="238090"/>
          </a:xfrm>
          <a:prstGeom prst="rightArrow">
            <a:avLst/>
          </a:prstGeom>
          <a:solidFill>
            <a:schemeClr val="accent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22" name="Nuoli oikealle 21"/>
          <p:cNvSpPr/>
          <p:nvPr/>
        </p:nvSpPr>
        <p:spPr>
          <a:xfrm>
            <a:off x="9510373" y="5440005"/>
            <a:ext cx="405440" cy="306021"/>
          </a:xfrm>
          <a:prstGeom prst="rightArrow">
            <a:avLst/>
          </a:prstGeom>
          <a:solidFill>
            <a:schemeClr val="accent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24" name="Nuoli oikealle 23"/>
          <p:cNvSpPr/>
          <p:nvPr/>
        </p:nvSpPr>
        <p:spPr>
          <a:xfrm>
            <a:off x="2207998" y="2766505"/>
            <a:ext cx="400527" cy="216024"/>
          </a:xfrm>
          <a:prstGeom prst="rightArrow">
            <a:avLst/>
          </a:prstGeom>
          <a:solidFill>
            <a:schemeClr val="accent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25" name="Nuoli oikealle 24"/>
          <p:cNvSpPr/>
          <p:nvPr/>
        </p:nvSpPr>
        <p:spPr>
          <a:xfrm>
            <a:off x="2248870" y="4102092"/>
            <a:ext cx="375801" cy="263061"/>
          </a:xfrm>
          <a:prstGeom prst="rightArrow">
            <a:avLst/>
          </a:prstGeom>
          <a:solidFill>
            <a:schemeClr val="accent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26" name="Nuoli oikealle 25"/>
          <p:cNvSpPr/>
          <p:nvPr/>
        </p:nvSpPr>
        <p:spPr>
          <a:xfrm>
            <a:off x="2191297" y="5412150"/>
            <a:ext cx="375801" cy="352198"/>
          </a:xfrm>
          <a:prstGeom prst="rightArrow">
            <a:avLst/>
          </a:prstGeom>
          <a:solidFill>
            <a:schemeClr val="accent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Tree>
    <p:extLst>
      <p:ext uri="{BB962C8B-B14F-4D97-AF65-F5344CB8AC3E}">
        <p14:creationId xmlns:p14="http://schemas.microsoft.com/office/powerpoint/2010/main" val="3971769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341745" y="951346"/>
            <a:ext cx="11462327" cy="5643418"/>
          </a:xfrm>
        </p:spPr>
        <p:txBody>
          <a:bodyPr>
            <a:normAutofit/>
          </a:bodyPr>
          <a:lstStyle/>
          <a:p>
            <a:r>
              <a:rPr lang="fi-FI" sz="3000" dirty="0" smtClean="0"/>
              <a:t>Hoitoympäristön kosketuspinnat, joihin tulee paljon kosketuksia sekä henkilökunnalla, potilailla ja vierailijoilla </a:t>
            </a:r>
            <a:r>
              <a:rPr lang="fi-FI" sz="2000" dirty="0" smtClean="0"/>
              <a:t>(</a:t>
            </a:r>
            <a:r>
              <a:rPr lang="fi-FI" sz="2000" dirty="0" err="1" smtClean="0"/>
              <a:t>Cheng</a:t>
            </a:r>
            <a:r>
              <a:rPr lang="fi-FI" sz="2000" dirty="0" smtClean="0"/>
              <a:t> ym. 2015)</a:t>
            </a:r>
          </a:p>
          <a:p>
            <a:pPr lvl="1"/>
            <a:r>
              <a:rPr lang="fi-FI" sz="2800" b="1" dirty="0" smtClean="0"/>
              <a:t>Sängyn laidat</a:t>
            </a:r>
            <a:r>
              <a:rPr lang="fi-FI" sz="2800" dirty="0" smtClean="0"/>
              <a:t> , potilaspöytä, vuodevaatteet, väliverhot</a:t>
            </a:r>
          </a:p>
          <a:p>
            <a:endParaRPr lang="fi-FI" sz="1200" dirty="0"/>
          </a:p>
          <a:p>
            <a:r>
              <a:rPr lang="fi-FI" sz="3200" dirty="0" smtClean="0"/>
              <a:t>Muita potilashuoneen kosketuspintoja: esim. oven kahvat, sängyn säädin, TV:n kaukosäädin, vesihanat, wc-istuin </a:t>
            </a:r>
          </a:p>
          <a:p>
            <a:pPr lvl="1"/>
            <a:endParaRPr lang="fi-FI" sz="1200" dirty="0" smtClean="0"/>
          </a:p>
          <a:p>
            <a:r>
              <a:rPr lang="fi-FI" sz="3200" dirty="0" smtClean="0"/>
              <a:t>Hoito-, tutkimus- ja apuvälineitä: esim. verenpainemittari,SaO2-mittari, siirtopatja, alusastia, hoitotarvikekori, asentotyyny</a:t>
            </a:r>
          </a:p>
          <a:p>
            <a:pPr marL="109728" indent="0">
              <a:buNone/>
            </a:pPr>
            <a:endParaRPr lang="fi-FI" dirty="0"/>
          </a:p>
        </p:txBody>
      </p:sp>
    </p:spTree>
    <p:extLst>
      <p:ext uri="{BB962C8B-B14F-4D97-AF65-F5344CB8AC3E}">
        <p14:creationId xmlns:p14="http://schemas.microsoft.com/office/powerpoint/2010/main" val="3948447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286326" y="980728"/>
            <a:ext cx="11730182" cy="5616624"/>
          </a:xfrm>
        </p:spPr>
        <p:txBody>
          <a:bodyPr>
            <a:normAutofit/>
          </a:bodyPr>
          <a:lstStyle/>
          <a:p>
            <a:endParaRPr lang="fi-FI" sz="900" dirty="0" smtClean="0"/>
          </a:p>
          <a:p>
            <a:r>
              <a:rPr lang="fi-FI" dirty="0" smtClean="0"/>
              <a:t>Potilaasta johtuvat </a:t>
            </a:r>
            <a:r>
              <a:rPr lang="fi-FI" dirty="0"/>
              <a:t>riskitekijät</a:t>
            </a:r>
          </a:p>
          <a:p>
            <a:pPr lvl="1"/>
            <a:r>
              <a:rPr lang="fi-FI" sz="2600" dirty="0"/>
              <a:t>sisäiset </a:t>
            </a:r>
          </a:p>
          <a:p>
            <a:pPr lvl="1"/>
            <a:r>
              <a:rPr lang="fi-FI" sz="2600" dirty="0" smtClean="0"/>
              <a:t>ulkoiset</a:t>
            </a:r>
          </a:p>
          <a:p>
            <a:pPr lvl="1"/>
            <a:endParaRPr lang="fi-FI" sz="800" dirty="0"/>
          </a:p>
          <a:p>
            <a:r>
              <a:rPr lang="fi-FI" dirty="0" smtClean="0"/>
              <a:t>Mikrobin ominaisuudet: mm. elin- ja lisääntymiskyky, </a:t>
            </a:r>
            <a:r>
              <a:rPr lang="fi-FI" dirty="0" err="1" smtClean="0"/>
              <a:t>patogeenisuus</a:t>
            </a:r>
            <a:r>
              <a:rPr lang="fi-FI" dirty="0" smtClean="0"/>
              <a:t> ja </a:t>
            </a:r>
            <a:r>
              <a:rPr lang="fi-FI" dirty="0" err="1" smtClean="0"/>
              <a:t>adherenssi</a:t>
            </a:r>
            <a:r>
              <a:rPr lang="fi-FI" dirty="0" smtClean="0"/>
              <a:t> ja </a:t>
            </a:r>
            <a:r>
              <a:rPr lang="fi-FI" dirty="0" err="1" smtClean="0"/>
              <a:t>invasiivisuus</a:t>
            </a:r>
            <a:endParaRPr lang="fi-FI" dirty="0" smtClean="0"/>
          </a:p>
          <a:p>
            <a:endParaRPr lang="fi-FI" sz="800" dirty="0"/>
          </a:p>
          <a:p>
            <a:r>
              <a:rPr lang="fi-FI" b="1" dirty="0" smtClean="0"/>
              <a:t>Käsihygienia </a:t>
            </a:r>
            <a:r>
              <a:rPr lang="fi-FI" b="1" dirty="0"/>
              <a:t>ja muiden tavanomaisten varotoimien toteutuminen</a:t>
            </a:r>
          </a:p>
          <a:p>
            <a:pPr lvl="1"/>
            <a:r>
              <a:rPr lang="fi-FI" sz="2600" dirty="0" smtClean="0"/>
              <a:t>Kuinka paljon kosketellaan hoitoympäristöä/välineitä, vrt. vuodepotilas/hoitaja ja omatoiminen potilas/hoitaja</a:t>
            </a:r>
          </a:p>
          <a:p>
            <a:pPr lvl="2"/>
            <a:endParaRPr lang="fi-FI" sz="500" dirty="0"/>
          </a:p>
          <a:p>
            <a:r>
              <a:rPr lang="fi-FI" dirty="0" smtClean="0"/>
              <a:t>Kosketuspintojen ja hoitovälineiden kontaminaatioaste</a:t>
            </a:r>
          </a:p>
          <a:p>
            <a:pPr lvl="1"/>
            <a:r>
              <a:rPr lang="fi-FI" sz="2600" dirty="0" smtClean="0"/>
              <a:t>Puhtailla </a:t>
            </a:r>
            <a:r>
              <a:rPr lang="fi-FI" sz="2600" dirty="0"/>
              <a:t>ja kuivilla pinnoilla mikrobit eivät lisäänny ja moni niistä kuolee ravinnon </a:t>
            </a:r>
            <a:r>
              <a:rPr lang="fi-FI" sz="2600" dirty="0" smtClean="0"/>
              <a:t>puutteeseen</a:t>
            </a:r>
          </a:p>
          <a:p>
            <a:pPr lvl="1"/>
            <a:endParaRPr lang="fi-FI" dirty="0" smtClean="0"/>
          </a:p>
          <a:p>
            <a:pPr lvl="1"/>
            <a:endParaRPr lang="fi-FI" dirty="0"/>
          </a:p>
          <a:p>
            <a:pPr lvl="1"/>
            <a:endParaRPr lang="fi-FI" dirty="0" smtClean="0"/>
          </a:p>
          <a:p>
            <a:pPr lvl="1"/>
            <a:endParaRPr lang="fi-FI" dirty="0"/>
          </a:p>
          <a:p>
            <a:pPr lvl="1"/>
            <a:endParaRPr lang="fi-FI" dirty="0"/>
          </a:p>
        </p:txBody>
      </p:sp>
      <p:sp>
        <p:nvSpPr>
          <p:cNvPr id="3" name="Otsikko 2"/>
          <p:cNvSpPr>
            <a:spLocks noGrp="1"/>
          </p:cNvSpPr>
          <p:nvPr>
            <p:ph type="title"/>
          </p:nvPr>
        </p:nvSpPr>
        <p:spPr>
          <a:xfrm>
            <a:off x="1559720" y="116632"/>
            <a:ext cx="8856984" cy="922114"/>
          </a:xfrm>
        </p:spPr>
        <p:txBody>
          <a:bodyPr>
            <a:normAutofit/>
          </a:bodyPr>
          <a:lstStyle/>
          <a:p>
            <a:r>
              <a:rPr lang="fi-FI" sz="4000" dirty="0">
                <a:latin typeface="+mn-lt"/>
              </a:rPr>
              <a:t>Infektion syntyyn vaikuttavia </a:t>
            </a:r>
            <a:r>
              <a:rPr lang="fi-FI" sz="4000" dirty="0" smtClean="0">
                <a:latin typeface="+mn-lt"/>
              </a:rPr>
              <a:t>tekijöitä</a:t>
            </a:r>
            <a:endParaRPr lang="fi-FI" sz="4000" dirty="0">
              <a:latin typeface="+mn-lt"/>
            </a:endParaRPr>
          </a:p>
        </p:txBody>
      </p:sp>
    </p:spTree>
    <p:extLst>
      <p:ext uri="{BB962C8B-B14F-4D97-AF65-F5344CB8AC3E}">
        <p14:creationId xmlns:p14="http://schemas.microsoft.com/office/powerpoint/2010/main" val="357572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7927" y="198420"/>
            <a:ext cx="11360728" cy="1190642"/>
          </a:xfrm>
        </p:spPr>
        <p:txBody>
          <a:bodyPr>
            <a:noAutofit/>
          </a:bodyPr>
          <a:lstStyle/>
          <a:p>
            <a:r>
              <a:rPr lang="en-US" sz="2800" dirty="0" err="1" smtClean="0">
                <a:latin typeface="+mn-lt"/>
              </a:rPr>
              <a:t>Hoitoympäristön</a:t>
            </a:r>
            <a:r>
              <a:rPr lang="en-US" sz="2800" dirty="0" smtClean="0">
                <a:latin typeface="+mn-lt"/>
              </a:rPr>
              <a:t> </a:t>
            </a:r>
            <a:r>
              <a:rPr lang="en-US" sz="2800" dirty="0" err="1" smtClean="0">
                <a:latin typeface="+mn-lt"/>
              </a:rPr>
              <a:t>rooli</a:t>
            </a:r>
            <a:r>
              <a:rPr lang="en-US" sz="2800" dirty="0" smtClean="0">
                <a:latin typeface="+mn-lt"/>
              </a:rPr>
              <a:t> </a:t>
            </a:r>
            <a:r>
              <a:rPr lang="en-US" sz="2800" dirty="0" err="1" smtClean="0">
                <a:latin typeface="+mn-lt"/>
              </a:rPr>
              <a:t>potilaan</a:t>
            </a:r>
            <a:r>
              <a:rPr lang="en-US" sz="2800" dirty="0" smtClean="0">
                <a:latin typeface="+mn-lt"/>
              </a:rPr>
              <a:t> </a:t>
            </a:r>
            <a:r>
              <a:rPr lang="en-US" sz="2800" dirty="0" err="1" smtClean="0">
                <a:latin typeface="+mn-lt"/>
              </a:rPr>
              <a:t>kolonisaatiossa</a:t>
            </a:r>
            <a:r>
              <a:rPr lang="en-US" sz="2800" dirty="0" smtClean="0">
                <a:latin typeface="+mn-lt"/>
              </a:rPr>
              <a:t>/</a:t>
            </a:r>
            <a:r>
              <a:rPr lang="en-US" sz="2800" dirty="0" err="1" smtClean="0">
                <a:latin typeface="+mn-lt"/>
              </a:rPr>
              <a:t>infektiossa</a:t>
            </a:r>
            <a:r>
              <a:rPr lang="en-US" sz="2800" dirty="0" smtClean="0">
                <a:latin typeface="+mn-lt"/>
              </a:rPr>
              <a:t>. </a:t>
            </a:r>
            <a:r>
              <a:rPr lang="en-US" sz="2800" dirty="0" err="1" smtClean="0">
                <a:latin typeface="+mn-lt"/>
              </a:rPr>
              <a:t>Jokainen</a:t>
            </a:r>
            <a:r>
              <a:rPr lang="en-US" sz="2800" dirty="0" smtClean="0">
                <a:latin typeface="+mn-lt"/>
              </a:rPr>
              <a:t> </a:t>
            </a:r>
            <a:r>
              <a:rPr lang="en-US" sz="2800" dirty="0" err="1" smtClean="0">
                <a:latin typeface="+mn-lt"/>
              </a:rPr>
              <a:t>vaihe</a:t>
            </a:r>
            <a:r>
              <a:rPr lang="en-US" sz="2800" dirty="0" smtClean="0">
                <a:latin typeface="+mn-lt"/>
              </a:rPr>
              <a:t> </a:t>
            </a:r>
            <a:r>
              <a:rPr lang="en-US" sz="2800" dirty="0" err="1" smtClean="0">
                <a:latin typeface="+mn-lt"/>
              </a:rPr>
              <a:t>voi</a:t>
            </a:r>
            <a:r>
              <a:rPr lang="en-US" sz="2800" dirty="0" smtClean="0">
                <a:latin typeface="+mn-lt"/>
              </a:rPr>
              <a:t> </a:t>
            </a:r>
            <a:r>
              <a:rPr lang="en-US" sz="2800" dirty="0" err="1" smtClean="0">
                <a:latin typeface="+mn-lt"/>
              </a:rPr>
              <a:t>edustaa</a:t>
            </a:r>
            <a:r>
              <a:rPr lang="en-US" sz="2800" dirty="0" smtClean="0">
                <a:latin typeface="+mn-lt"/>
              </a:rPr>
              <a:t> </a:t>
            </a:r>
            <a:r>
              <a:rPr lang="en-US" sz="2800" dirty="0" err="1" smtClean="0">
                <a:latin typeface="+mn-lt"/>
              </a:rPr>
              <a:t>prosessin</a:t>
            </a:r>
            <a:r>
              <a:rPr lang="en-US" sz="2800" dirty="0" smtClean="0">
                <a:latin typeface="+mn-lt"/>
              </a:rPr>
              <a:t> </a:t>
            </a:r>
            <a:r>
              <a:rPr lang="en-US" sz="2800" dirty="0" err="1" smtClean="0">
                <a:latin typeface="+mn-lt"/>
              </a:rPr>
              <a:t>alkupistettä</a:t>
            </a:r>
            <a:r>
              <a:rPr lang="en-US" sz="2800" dirty="0" smtClean="0">
                <a:latin typeface="+mn-lt"/>
              </a:rPr>
              <a:t>, </a:t>
            </a:r>
            <a:r>
              <a:rPr lang="en-US" sz="2800" dirty="0" err="1" smtClean="0">
                <a:latin typeface="+mn-lt"/>
              </a:rPr>
              <a:t>prosessin</a:t>
            </a:r>
            <a:r>
              <a:rPr lang="en-US" sz="2800" dirty="0" smtClean="0">
                <a:latin typeface="+mn-lt"/>
              </a:rPr>
              <a:t> </a:t>
            </a:r>
            <a:r>
              <a:rPr lang="en-US" sz="2800" dirty="0" err="1" smtClean="0">
                <a:latin typeface="+mn-lt"/>
              </a:rPr>
              <a:t>kulkusuunta</a:t>
            </a:r>
            <a:r>
              <a:rPr lang="en-US" sz="2800" dirty="0" smtClean="0">
                <a:latin typeface="+mn-lt"/>
              </a:rPr>
              <a:t> </a:t>
            </a:r>
            <a:r>
              <a:rPr lang="en-US" sz="2800" dirty="0" err="1" smtClean="0">
                <a:latin typeface="+mn-lt"/>
              </a:rPr>
              <a:t>voi</a:t>
            </a:r>
            <a:r>
              <a:rPr lang="en-US" sz="2800" dirty="0" smtClean="0">
                <a:latin typeface="+mn-lt"/>
              </a:rPr>
              <a:t> olla </a:t>
            </a:r>
            <a:r>
              <a:rPr lang="en-US" sz="2800" dirty="0" err="1" smtClean="0">
                <a:latin typeface="+mn-lt"/>
              </a:rPr>
              <a:t>myötä</a:t>
            </a:r>
            <a:r>
              <a:rPr lang="en-US" sz="2800" dirty="0" smtClean="0">
                <a:latin typeface="+mn-lt"/>
              </a:rPr>
              <a:t>- tai </a:t>
            </a:r>
            <a:r>
              <a:rPr lang="en-US" sz="2800" dirty="0" err="1" smtClean="0">
                <a:latin typeface="+mn-lt"/>
              </a:rPr>
              <a:t>vastapäivään</a:t>
            </a:r>
            <a:r>
              <a:rPr lang="en-US" sz="2800" dirty="0" smtClean="0">
                <a:latin typeface="+mn-lt"/>
              </a:rPr>
              <a:t> </a:t>
            </a:r>
            <a:r>
              <a:rPr lang="en-US" sz="2000" dirty="0" smtClean="0">
                <a:latin typeface="+mn-lt"/>
              </a:rPr>
              <a:t>(Russotto </a:t>
            </a:r>
            <a:r>
              <a:rPr lang="en-US" sz="2000" dirty="0" err="1" smtClean="0">
                <a:latin typeface="+mn-lt"/>
              </a:rPr>
              <a:t>ym</a:t>
            </a:r>
            <a:r>
              <a:rPr lang="en-US" sz="2000" dirty="0" smtClean="0">
                <a:latin typeface="+mn-lt"/>
              </a:rPr>
              <a:t>. 2015 </a:t>
            </a:r>
            <a:r>
              <a:rPr lang="en-US" sz="2000" dirty="0" err="1" smtClean="0">
                <a:latin typeface="+mn-lt"/>
              </a:rPr>
              <a:t>kuviota</a:t>
            </a:r>
            <a:r>
              <a:rPr lang="en-US" sz="2000" dirty="0" smtClean="0">
                <a:latin typeface="+mn-lt"/>
              </a:rPr>
              <a:t> </a:t>
            </a:r>
            <a:r>
              <a:rPr lang="en-US" sz="2000" dirty="0" err="1" smtClean="0">
                <a:latin typeface="+mn-lt"/>
              </a:rPr>
              <a:t>mukaellen</a:t>
            </a:r>
            <a:r>
              <a:rPr lang="en-US" sz="2000" dirty="0" smtClean="0">
                <a:latin typeface="+mn-lt"/>
              </a:rPr>
              <a:t>)</a:t>
            </a:r>
            <a:endParaRPr lang="fi-FI" sz="2000" dirty="0">
              <a:latin typeface="+mn-lt"/>
            </a:endParaRPr>
          </a:p>
        </p:txBody>
      </p:sp>
      <p:pic>
        <p:nvPicPr>
          <p:cNvPr id="5" name="Picture 5" descr="Y:\Infektio\Inftor\Diapankki\Hoitotoimenpiteitä\IMG_3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181" y="3677701"/>
            <a:ext cx="3061596" cy="2296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818" y="1838696"/>
            <a:ext cx="3185018" cy="198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IMG_3563_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4196" y="3256641"/>
            <a:ext cx="3304311" cy="216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p:cNvSpPr txBox="1"/>
          <p:nvPr/>
        </p:nvSpPr>
        <p:spPr>
          <a:xfrm>
            <a:off x="219181" y="6005280"/>
            <a:ext cx="3219151" cy="461665"/>
          </a:xfrm>
          <a:prstGeom prst="rect">
            <a:avLst/>
          </a:prstGeom>
          <a:noFill/>
        </p:spPr>
        <p:txBody>
          <a:bodyPr wrap="none" rtlCol="0">
            <a:spAutoFit/>
          </a:bodyPr>
          <a:lstStyle/>
          <a:p>
            <a:r>
              <a:rPr lang="fi-FI" sz="2400" dirty="0" smtClean="0"/>
              <a:t>Kontaminoituneet kädet</a:t>
            </a:r>
            <a:endParaRPr lang="fi-FI" sz="2400" dirty="0"/>
          </a:p>
        </p:txBody>
      </p:sp>
      <p:sp>
        <p:nvSpPr>
          <p:cNvPr id="9" name="Tekstiruutu 8"/>
          <p:cNvSpPr txBox="1"/>
          <p:nvPr/>
        </p:nvSpPr>
        <p:spPr>
          <a:xfrm>
            <a:off x="4515881" y="3844239"/>
            <a:ext cx="2721066" cy="830997"/>
          </a:xfrm>
          <a:prstGeom prst="rect">
            <a:avLst/>
          </a:prstGeom>
          <a:noFill/>
        </p:spPr>
        <p:txBody>
          <a:bodyPr wrap="none" rtlCol="0">
            <a:spAutoFit/>
          </a:bodyPr>
          <a:lstStyle/>
          <a:p>
            <a:r>
              <a:rPr lang="fi-FI" sz="2400" dirty="0" err="1" smtClean="0"/>
              <a:t>Kolonisoitunut</a:t>
            </a:r>
            <a:r>
              <a:rPr lang="fi-FI" sz="2400" dirty="0" smtClean="0"/>
              <a:t>/</a:t>
            </a:r>
          </a:p>
          <a:p>
            <a:r>
              <a:rPr lang="fi-FI" sz="2400" dirty="0" smtClean="0"/>
              <a:t>infektoitunut potilas</a:t>
            </a:r>
            <a:endParaRPr lang="fi-FI" sz="2400" dirty="0"/>
          </a:p>
        </p:txBody>
      </p:sp>
      <p:sp>
        <p:nvSpPr>
          <p:cNvPr id="10" name="Tekstiruutu 9"/>
          <p:cNvSpPr txBox="1"/>
          <p:nvPr/>
        </p:nvSpPr>
        <p:spPr>
          <a:xfrm>
            <a:off x="8224196" y="5365763"/>
            <a:ext cx="3614323" cy="830997"/>
          </a:xfrm>
          <a:prstGeom prst="rect">
            <a:avLst/>
          </a:prstGeom>
          <a:noFill/>
        </p:spPr>
        <p:txBody>
          <a:bodyPr wrap="none" rtlCol="0">
            <a:spAutoFit/>
          </a:bodyPr>
          <a:lstStyle/>
          <a:p>
            <a:r>
              <a:rPr lang="fi-FI" sz="2400" dirty="0" smtClean="0"/>
              <a:t>Kontaminoituneet pinnat ja</a:t>
            </a:r>
          </a:p>
          <a:p>
            <a:r>
              <a:rPr lang="fi-FI" sz="2400" dirty="0" smtClean="0"/>
              <a:t>välineet</a:t>
            </a:r>
            <a:endParaRPr lang="fi-FI" sz="2400" dirty="0"/>
          </a:p>
        </p:txBody>
      </p:sp>
      <p:sp>
        <p:nvSpPr>
          <p:cNvPr id="12" name="Kaareutuva nuoli 11"/>
          <p:cNvSpPr/>
          <p:nvPr/>
        </p:nvSpPr>
        <p:spPr>
          <a:xfrm>
            <a:off x="2059708" y="2526967"/>
            <a:ext cx="1717964" cy="8682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8" name="Kaareutuva nuoli 17"/>
          <p:cNvSpPr/>
          <p:nvPr/>
        </p:nvSpPr>
        <p:spPr>
          <a:xfrm rot="10800000">
            <a:off x="3777671" y="5866735"/>
            <a:ext cx="6031346" cy="868218"/>
          </a:xfrm>
          <a:prstGeom prst="bentArrow">
            <a:avLst>
              <a:gd name="adj1" fmla="val 25000"/>
              <a:gd name="adj2" fmla="val 2784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9" name="Kaareutuva nuoli 18"/>
          <p:cNvSpPr/>
          <p:nvPr/>
        </p:nvSpPr>
        <p:spPr>
          <a:xfrm rot="5400000">
            <a:off x="8064868" y="2135918"/>
            <a:ext cx="1186873" cy="8682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267773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1964" y="188640"/>
            <a:ext cx="9786524" cy="1224136"/>
          </a:xfrm>
        </p:spPr>
        <p:txBody>
          <a:bodyPr>
            <a:noAutofit/>
          </a:bodyPr>
          <a:lstStyle/>
          <a:p>
            <a:r>
              <a:rPr lang="fi-FI" sz="3600" dirty="0">
                <a:latin typeface="+mn-lt"/>
              </a:rPr>
              <a:t>Tavallisimmat mikrobien tartuntareitit kosketusvarotoimipotilasta osastolla hoidettaessa</a:t>
            </a:r>
          </a:p>
        </p:txBody>
      </p:sp>
      <p:sp>
        <p:nvSpPr>
          <p:cNvPr id="4" name="Tekstiruutu 3"/>
          <p:cNvSpPr txBox="1"/>
          <p:nvPr/>
        </p:nvSpPr>
        <p:spPr>
          <a:xfrm>
            <a:off x="476355" y="3063360"/>
            <a:ext cx="1124026" cy="830997"/>
          </a:xfrm>
          <a:prstGeom prst="rect">
            <a:avLst/>
          </a:prstGeom>
          <a:noFill/>
        </p:spPr>
        <p:txBody>
          <a:bodyPr wrap="none" rtlCol="0">
            <a:spAutoFit/>
          </a:bodyPr>
          <a:lstStyle/>
          <a:p>
            <a:r>
              <a:rPr lang="fi-FI" sz="2400" dirty="0">
                <a:latin typeface="Trebuchet MS" pitchFamily="34" charset="0"/>
              </a:rPr>
              <a:t>Lähde-</a:t>
            </a:r>
          </a:p>
          <a:p>
            <a:r>
              <a:rPr lang="fi-FI" sz="2400" dirty="0">
                <a:latin typeface="Trebuchet MS" pitchFamily="34" charset="0"/>
              </a:rPr>
              <a:t>potilas</a:t>
            </a:r>
          </a:p>
        </p:txBody>
      </p:sp>
      <p:sp>
        <p:nvSpPr>
          <p:cNvPr id="5" name="Tekstiruutu 4"/>
          <p:cNvSpPr txBox="1"/>
          <p:nvPr/>
        </p:nvSpPr>
        <p:spPr>
          <a:xfrm>
            <a:off x="2383916" y="3070300"/>
            <a:ext cx="3079688" cy="830997"/>
          </a:xfrm>
          <a:prstGeom prst="rect">
            <a:avLst/>
          </a:prstGeom>
          <a:noFill/>
        </p:spPr>
        <p:txBody>
          <a:bodyPr wrap="square" rtlCol="0">
            <a:spAutoFit/>
          </a:bodyPr>
          <a:lstStyle/>
          <a:p>
            <a:r>
              <a:rPr lang="fi-FI" sz="2400" dirty="0">
                <a:latin typeface="Trebuchet MS" pitchFamily="34" charset="0"/>
              </a:rPr>
              <a:t>Tiedossa oleva </a:t>
            </a:r>
            <a:r>
              <a:rPr lang="fi-FI" sz="2400" dirty="0" smtClean="0">
                <a:latin typeface="Trebuchet MS" pitchFamily="34" charset="0"/>
              </a:rPr>
              <a:t>infektio/kolonisaatio</a:t>
            </a:r>
            <a:endParaRPr lang="fi-FI" sz="2400" dirty="0">
              <a:latin typeface="Trebuchet MS" pitchFamily="34" charset="0"/>
            </a:endParaRPr>
          </a:p>
        </p:txBody>
      </p:sp>
      <p:sp>
        <p:nvSpPr>
          <p:cNvPr id="6" name="Suorakulmio 5"/>
          <p:cNvSpPr/>
          <p:nvPr/>
        </p:nvSpPr>
        <p:spPr>
          <a:xfrm>
            <a:off x="237935" y="2995316"/>
            <a:ext cx="1393569" cy="1005250"/>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7" name="Suorakulmio 6"/>
          <p:cNvSpPr/>
          <p:nvPr/>
        </p:nvSpPr>
        <p:spPr>
          <a:xfrm>
            <a:off x="2427118" y="3028357"/>
            <a:ext cx="3009709" cy="901680"/>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8" name="Tekstiruutu 7"/>
          <p:cNvSpPr txBox="1"/>
          <p:nvPr/>
        </p:nvSpPr>
        <p:spPr>
          <a:xfrm>
            <a:off x="6129818" y="3070300"/>
            <a:ext cx="1303562" cy="830997"/>
          </a:xfrm>
          <a:prstGeom prst="rect">
            <a:avLst/>
          </a:prstGeom>
          <a:noFill/>
        </p:spPr>
        <p:txBody>
          <a:bodyPr wrap="none" rtlCol="0">
            <a:spAutoFit/>
          </a:bodyPr>
          <a:lstStyle/>
          <a:p>
            <a:r>
              <a:rPr lang="fi-FI" sz="2400" dirty="0">
                <a:latin typeface="Trebuchet MS" pitchFamily="34" charset="0"/>
              </a:rPr>
              <a:t>Hoito-</a:t>
            </a:r>
          </a:p>
          <a:p>
            <a:r>
              <a:rPr lang="fi-FI" sz="2400" dirty="0">
                <a:latin typeface="Trebuchet MS" pitchFamily="34" charset="0"/>
              </a:rPr>
              <a:t>välineet</a:t>
            </a:r>
          </a:p>
        </p:txBody>
      </p:sp>
      <p:sp>
        <p:nvSpPr>
          <p:cNvPr id="9" name="Suorakulmio 8"/>
          <p:cNvSpPr/>
          <p:nvPr/>
        </p:nvSpPr>
        <p:spPr>
          <a:xfrm>
            <a:off x="6020129" y="3063360"/>
            <a:ext cx="1454461" cy="955693"/>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10" name="Tekstiruutu 9"/>
          <p:cNvSpPr txBox="1"/>
          <p:nvPr/>
        </p:nvSpPr>
        <p:spPr>
          <a:xfrm>
            <a:off x="8066684" y="3142988"/>
            <a:ext cx="2209910" cy="830997"/>
          </a:xfrm>
          <a:prstGeom prst="rect">
            <a:avLst/>
          </a:prstGeom>
          <a:noFill/>
        </p:spPr>
        <p:txBody>
          <a:bodyPr wrap="square" rtlCol="0">
            <a:spAutoFit/>
          </a:bodyPr>
          <a:lstStyle/>
          <a:p>
            <a:r>
              <a:rPr lang="fi-FI" sz="2400" dirty="0">
                <a:latin typeface="Trebuchet MS" pitchFamily="34" charset="0"/>
              </a:rPr>
              <a:t>Henkilökunnan</a:t>
            </a:r>
          </a:p>
          <a:p>
            <a:r>
              <a:rPr lang="fi-FI" sz="2400" dirty="0">
                <a:latin typeface="Trebuchet MS" pitchFamily="34" charset="0"/>
              </a:rPr>
              <a:t>kädet</a:t>
            </a:r>
          </a:p>
        </p:txBody>
      </p:sp>
      <p:sp>
        <p:nvSpPr>
          <p:cNvPr id="11" name="Suorakulmio 10"/>
          <p:cNvSpPr/>
          <p:nvPr/>
        </p:nvSpPr>
        <p:spPr>
          <a:xfrm>
            <a:off x="8019324" y="3160623"/>
            <a:ext cx="2285412" cy="859562"/>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12" name="Tekstiruutu 11"/>
          <p:cNvSpPr txBox="1"/>
          <p:nvPr/>
        </p:nvSpPr>
        <p:spPr>
          <a:xfrm>
            <a:off x="10701340" y="3150306"/>
            <a:ext cx="1150084" cy="830997"/>
          </a:xfrm>
          <a:prstGeom prst="rect">
            <a:avLst/>
          </a:prstGeom>
          <a:noFill/>
        </p:spPr>
        <p:txBody>
          <a:bodyPr wrap="square" rtlCol="0">
            <a:spAutoFit/>
          </a:bodyPr>
          <a:lstStyle/>
          <a:p>
            <a:r>
              <a:rPr lang="fi-FI" sz="2400" dirty="0">
                <a:latin typeface="Trebuchet MS" pitchFamily="34" charset="0"/>
              </a:rPr>
              <a:t>Altis potilas</a:t>
            </a:r>
          </a:p>
        </p:txBody>
      </p:sp>
      <p:sp>
        <p:nvSpPr>
          <p:cNvPr id="13" name="Suorakulmio 12"/>
          <p:cNvSpPr/>
          <p:nvPr/>
        </p:nvSpPr>
        <p:spPr>
          <a:xfrm>
            <a:off x="10738051" y="3154078"/>
            <a:ext cx="1132397" cy="798648"/>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14" name="Tekstiruutu 13"/>
          <p:cNvSpPr txBox="1"/>
          <p:nvPr/>
        </p:nvSpPr>
        <p:spPr>
          <a:xfrm>
            <a:off x="5251372" y="1703237"/>
            <a:ext cx="3060453" cy="830997"/>
          </a:xfrm>
          <a:prstGeom prst="rect">
            <a:avLst/>
          </a:prstGeom>
          <a:noFill/>
        </p:spPr>
        <p:txBody>
          <a:bodyPr wrap="none" rtlCol="0">
            <a:spAutoFit/>
          </a:bodyPr>
          <a:lstStyle/>
          <a:p>
            <a:r>
              <a:rPr lang="fi-FI" sz="2400" dirty="0">
                <a:latin typeface="Trebuchet MS" pitchFamily="34" charset="0"/>
              </a:rPr>
              <a:t>Pinnat yhden hengen</a:t>
            </a:r>
          </a:p>
          <a:p>
            <a:r>
              <a:rPr lang="fi-FI" sz="2400" dirty="0">
                <a:latin typeface="Trebuchet MS" pitchFamily="34" charset="0"/>
              </a:rPr>
              <a:t>huoneessa</a:t>
            </a:r>
          </a:p>
        </p:txBody>
      </p:sp>
      <p:sp>
        <p:nvSpPr>
          <p:cNvPr id="15" name="Suorakulmio 14"/>
          <p:cNvSpPr/>
          <p:nvPr/>
        </p:nvSpPr>
        <p:spPr>
          <a:xfrm>
            <a:off x="5130350" y="1658881"/>
            <a:ext cx="3302496" cy="795462"/>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16" name="Tekstiruutu 15"/>
          <p:cNvSpPr txBox="1"/>
          <p:nvPr/>
        </p:nvSpPr>
        <p:spPr>
          <a:xfrm>
            <a:off x="5389346" y="4959797"/>
            <a:ext cx="2185214" cy="830997"/>
          </a:xfrm>
          <a:prstGeom prst="rect">
            <a:avLst/>
          </a:prstGeom>
          <a:noFill/>
        </p:spPr>
        <p:txBody>
          <a:bodyPr wrap="none" rtlCol="0">
            <a:spAutoFit/>
          </a:bodyPr>
          <a:lstStyle/>
          <a:p>
            <a:r>
              <a:rPr lang="fi-FI" sz="2400" dirty="0" smtClean="0">
                <a:latin typeface="Trebuchet MS" pitchFamily="34" charset="0"/>
              </a:rPr>
              <a:t>Iho, </a:t>
            </a:r>
            <a:r>
              <a:rPr lang="fi-FI" sz="2400" dirty="0">
                <a:latin typeface="Trebuchet MS" pitchFamily="34" charset="0"/>
              </a:rPr>
              <a:t>vaatteet,</a:t>
            </a:r>
          </a:p>
          <a:p>
            <a:r>
              <a:rPr lang="fi-FI" sz="2400" dirty="0">
                <a:latin typeface="Trebuchet MS" pitchFamily="34" charset="0"/>
              </a:rPr>
              <a:t>vuodevaatteet</a:t>
            </a:r>
          </a:p>
        </p:txBody>
      </p:sp>
      <p:sp>
        <p:nvSpPr>
          <p:cNvPr id="17" name="Suorakulmio 16"/>
          <p:cNvSpPr/>
          <p:nvPr/>
        </p:nvSpPr>
        <p:spPr>
          <a:xfrm>
            <a:off x="5268402" y="4949276"/>
            <a:ext cx="2427102" cy="789089"/>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sp>
        <p:nvSpPr>
          <p:cNvPr id="18" name="Tekstiruutu 17"/>
          <p:cNvSpPr txBox="1"/>
          <p:nvPr/>
        </p:nvSpPr>
        <p:spPr>
          <a:xfrm>
            <a:off x="997183" y="5156729"/>
            <a:ext cx="2079967" cy="830997"/>
          </a:xfrm>
          <a:prstGeom prst="rect">
            <a:avLst/>
          </a:prstGeom>
          <a:noFill/>
        </p:spPr>
        <p:txBody>
          <a:bodyPr wrap="square" rtlCol="0">
            <a:spAutoFit/>
          </a:bodyPr>
          <a:lstStyle/>
          <a:p>
            <a:r>
              <a:rPr lang="fi-FI" sz="2400" dirty="0">
                <a:latin typeface="Trebuchet MS" pitchFamily="34" charset="0"/>
              </a:rPr>
              <a:t>Tuntematon </a:t>
            </a:r>
          </a:p>
          <a:p>
            <a:r>
              <a:rPr lang="fi-FI" sz="2400" dirty="0">
                <a:latin typeface="Trebuchet MS" pitchFamily="34" charset="0"/>
              </a:rPr>
              <a:t>kantaja</a:t>
            </a:r>
          </a:p>
        </p:txBody>
      </p:sp>
      <p:sp>
        <p:nvSpPr>
          <p:cNvPr id="19" name="Suorakulmio 18"/>
          <p:cNvSpPr/>
          <p:nvPr/>
        </p:nvSpPr>
        <p:spPr>
          <a:xfrm>
            <a:off x="803564" y="5119037"/>
            <a:ext cx="2162302" cy="873586"/>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a:solidFill>
                <a:schemeClr val="tx1"/>
              </a:solidFill>
              <a:latin typeface="Trebuchet MS" pitchFamily="34" charset="0"/>
            </a:endParaRPr>
          </a:p>
        </p:txBody>
      </p:sp>
      <p:cxnSp>
        <p:nvCxnSpPr>
          <p:cNvPr id="22" name="Suora nuoliyhdysviiva 21"/>
          <p:cNvCxnSpPr>
            <a:stCxn id="6" idx="3"/>
          </p:cNvCxnSpPr>
          <p:nvPr/>
        </p:nvCxnSpPr>
        <p:spPr>
          <a:xfrm>
            <a:off x="1631504" y="3497941"/>
            <a:ext cx="758774" cy="70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uora nuoliyhdysviiva 23"/>
          <p:cNvCxnSpPr>
            <a:stCxn id="5" idx="3"/>
          </p:cNvCxnSpPr>
          <p:nvPr/>
        </p:nvCxnSpPr>
        <p:spPr>
          <a:xfrm flipV="1">
            <a:off x="5463604" y="3478858"/>
            <a:ext cx="556525" cy="69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uora nuoliyhdysviiva 25"/>
          <p:cNvCxnSpPr>
            <a:stCxn id="9" idx="3"/>
            <a:endCxn id="11" idx="1"/>
          </p:cNvCxnSpPr>
          <p:nvPr/>
        </p:nvCxnSpPr>
        <p:spPr>
          <a:xfrm>
            <a:off x="7474590" y="3541207"/>
            <a:ext cx="544734" cy="491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uora nuoliyhdysviiva 27"/>
          <p:cNvCxnSpPr>
            <a:stCxn id="11" idx="3"/>
          </p:cNvCxnSpPr>
          <p:nvPr/>
        </p:nvCxnSpPr>
        <p:spPr>
          <a:xfrm>
            <a:off x="10304736" y="3590404"/>
            <a:ext cx="464474" cy="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uora nuoliyhdysviiva 29"/>
          <p:cNvCxnSpPr>
            <a:endCxn id="11" idx="0"/>
          </p:cNvCxnSpPr>
          <p:nvPr/>
        </p:nvCxnSpPr>
        <p:spPr>
          <a:xfrm>
            <a:off x="8019324" y="2410794"/>
            <a:ext cx="1142706" cy="7498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uora nuoliyhdysviiva 31"/>
          <p:cNvCxnSpPr/>
          <p:nvPr/>
        </p:nvCxnSpPr>
        <p:spPr>
          <a:xfrm flipV="1">
            <a:off x="7732060" y="3951304"/>
            <a:ext cx="1597079" cy="14013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uora nuoliyhdysviiva 33"/>
          <p:cNvCxnSpPr>
            <a:endCxn id="17" idx="1"/>
          </p:cNvCxnSpPr>
          <p:nvPr/>
        </p:nvCxnSpPr>
        <p:spPr>
          <a:xfrm>
            <a:off x="3931972" y="3928467"/>
            <a:ext cx="1336430" cy="14153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uora nuoliyhdysviiva 35"/>
          <p:cNvCxnSpPr/>
          <p:nvPr/>
        </p:nvCxnSpPr>
        <p:spPr>
          <a:xfrm flipV="1">
            <a:off x="4631224" y="2350834"/>
            <a:ext cx="600680" cy="6395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Kulmayhdysviiva 37"/>
          <p:cNvCxnSpPr/>
          <p:nvPr/>
        </p:nvCxnSpPr>
        <p:spPr>
          <a:xfrm rot="16200000" flipH="1">
            <a:off x="484487" y="3931914"/>
            <a:ext cx="1210857" cy="1227120"/>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Kulmayhdysviiva 65"/>
          <p:cNvCxnSpPr/>
          <p:nvPr/>
        </p:nvCxnSpPr>
        <p:spPr>
          <a:xfrm rot="16200000" flipH="1">
            <a:off x="9008867" y="1787704"/>
            <a:ext cx="51429" cy="4522651"/>
          </a:xfrm>
          <a:prstGeom prst="bentConnector3">
            <a:avLst>
              <a:gd name="adj1" fmla="val 544496"/>
            </a:avLst>
          </a:prstGeom>
          <a:ln w="38100">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8" name="Kulmayhdysviiva 67"/>
          <p:cNvCxnSpPr>
            <a:stCxn id="15" idx="3"/>
            <a:endCxn id="12" idx="0"/>
          </p:cNvCxnSpPr>
          <p:nvPr/>
        </p:nvCxnSpPr>
        <p:spPr>
          <a:xfrm>
            <a:off x="8432846" y="2056612"/>
            <a:ext cx="2843536" cy="1093694"/>
          </a:xfrm>
          <a:prstGeom prst="bentConnector2">
            <a:avLst/>
          </a:prstGeom>
          <a:ln w="38100">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69" name="Tekstiruutu 68"/>
          <p:cNvSpPr txBox="1"/>
          <p:nvPr/>
        </p:nvSpPr>
        <p:spPr>
          <a:xfrm>
            <a:off x="2752021" y="6453336"/>
            <a:ext cx="4490332" cy="369332"/>
          </a:xfrm>
          <a:prstGeom prst="rect">
            <a:avLst/>
          </a:prstGeom>
          <a:noFill/>
        </p:spPr>
        <p:txBody>
          <a:bodyPr wrap="none" rtlCol="0">
            <a:spAutoFit/>
          </a:bodyPr>
          <a:lstStyle/>
          <a:p>
            <a:r>
              <a:rPr lang="fi-FI" dirty="0" err="1">
                <a:latin typeface="Trebuchet MS" pitchFamily="34" charset="0"/>
              </a:rPr>
              <a:t>Donskey</a:t>
            </a:r>
            <a:r>
              <a:rPr lang="fi-FI" dirty="0">
                <a:latin typeface="Trebuchet MS" pitchFamily="34" charset="0"/>
              </a:rPr>
              <a:t> </a:t>
            </a:r>
            <a:r>
              <a:rPr lang="fi-FI" dirty="0" err="1">
                <a:latin typeface="Trebuchet MS" pitchFamily="34" charset="0"/>
              </a:rPr>
              <a:t>Curtis</a:t>
            </a:r>
            <a:r>
              <a:rPr lang="fi-FI" dirty="0">
                <a:latin typeface="Trebuchet MS" pitchFamily="34" charset="0"/>
              </a:rPr>
              <a:t> J. 2013 kuviota </a:t>
            </a:r>
            <a:r>
              <a:rPr lang="fi-FI" dirty="0" err="1">
                <a:latin typeface="Trebuchet MS" pitchFamily="34" charset="0"/>
              </a:rPr>
              <a:t>mukaellen</a:t>
            </a:r>
            <a:endParaRPr lang="fi-FI" dirty="0">
              <a:latin typeface="Trebuchet MS" pitchFamily="34" charset="0"/>
            </a:endParaRPr>
          </a:p>
        </p:txBody>
      </p:sp>
    </p:spTree>
    <p:extLst>
      <p:ext uri="{BB962C8B-B14F-4D97-AF65-F5344CB8AC3E}">
        <p14:creationId xmlns:p14="http://schemas.microsoft.com/office/powerpoint/2010/main" val="283084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79418" y="94864"/>
            <a:ext cx="8435280" cy="904954"/>
          </a:xfrm>
        </p:spPr>
        <p:txBody>
          <a:bodyPr>
            <a:normAutofit/>
          </a:bodyPr>
          <a:lstStyle/>
          <a:p>
            <a:r>
              <a:rPr lang="fi-FI" sz="3600" dirty="0">
                <a:latin typeface="+mn-lt"/>
              </a:rPr>
              <a:t>Mikrobien säilyminen kuivilla pinnoilla</a:t>
            </a:r>
          </a:p>
        </p:txBody>
      </p:sp>
      <p:graphicFrame>
        <p:nvGraphicFramePr>
          <p:cNvPr id="4" name="Sisällön paikkamerkki 3"/>
          <p:cNvGraphicFramePr>
            <a:graphicFrameLocks noGrp="1"/>
          </p:cNvGraphicFramePr>
          <p:nvPr>
            <p:ph idx="1"/>
            <p:extLst/>
          </p:nvPr>
        </p:nvGraphicFramePr>
        <p:xfrm>
          <a:off x="1579416" y="1126832"/>
          <a:ext cx="7629238" cy="4932222"/>
        </p:xfrm>
        <a:graphic>
          <a:graphicData uri="http://schemas.openxmlformats.org/drawingml/2006/table">
            <a:tbl>
              <a:tblPr firstRow="1" bandRow="1">
                <a:tableStyleId>{5C22544A-7EE6-4342-B048-85BDC9FD1C3A}</a:tableStyleId>
              </a:tblPr>
              <a:tblGrid>
                <a:gridCol w="3814619">
                  <a:extLst>
                    <a:ext uri="{9D8B030D-6E8A-4147-A177-3AD203B41FA5}">
                      <a16:colId xmlns:a16="http://schemas.microsoft.com/office/drawing/2014/main" val="20000"/>
                    </a:ext>
                  </a:extLst>
                </a:gridCol>
                <a:gridCol w="3814619">
                  <a:extLst>
                    <a:ext uri="{9D8B030D-6E8A-4147-A177-3AD203B41FA5}">
                      <a16:colId xmlns:a16="http://schemas.microsoft.com/office/drawing/2014/main" val="20001"/>
                    </a:ext>
                  </a:extLst>
                </a:gridCol>
              </a:tblGrid>
              <a:tr h="521815">
                <a:tc>
                  <a:txBody>
                    <a:bodyPr/>
                    <a:lstStyle/>
                    <a:p>
                      <a:r>
                        <a:rPr lang="fi-FI" sz="2400" dirty="0" smtClean="0"/>
                        <a:t>Mikrobi</a:t>
                      </a:r>
                      <a:endParaRPr lang="fi-FI" sz="2400" dirty="0"/>
                    </a:p>
                  </a:txBody>
                  <a:tcPr/>
                </a:tc>
                <a:tc>
                  <a:txBody>
                    <a:bodyPr/>
                    <a:lstStyle/>
                    <a:p>
                      <a:r>
                        <a:rPr lang="fi-FI" sz="2400" dirty="0" smtClean="0"/>
                        <a:t>Säilymisaika</a:t>
                      </a:r>
                      <a:endParaRPr lang="fi-FI" sz="2400" dirty="0"/>
                    </a:p>
                  </a:txBody>
                  <a:tcPr/>
                </a:tc>
                <a:extLst>
                  <a:ext uri="{0D108BD9-81ED-4DB2-BD59-A6C34878D82A}">
                    <a16:rowId xmlns:a16="http://schemas.microsoft.com/office/drawing/2014/main" val="10000"/>
                  </a:ext>
                </a:extLst>
              </a:tr>
              <a:tr h="521815">
                <a:tc>
                  <a:txBody>
                    <a:bodyPr/>
                    <a:lstStyle/>
                    <a:p>
                      <a:r>
                        <a:rPr lang="fi-FI" sz="2400" i="1" dirty="0" err="1" smtClean="0"/>
                        <a:t>Acinetobacter</a:t>
                      </a:r>
                      <a:r>
                        <a:rPr lang="fi-FI" sz="2400" dirty="0" smtClean="0"/>
                        <a:t> </a:t>
                      </a:r>
                      <a:r>
                        <a:rPr lang="fi-FI" sz="2400" dirty="0" err="1" smtClean="0"/>
                        <a:t>spp</a:t>
                      </a:r>
                      <a:r>
                        <a:rPr lang="fi-FI" sz="2400" dirty="0" smtClean="0"/>
                        <a:t>.</a:t>
                      </a:r>
                      <a:endParaRPr lang="fi-FI" sz="2400" dirty="0"/>
                    </a:p>
                  </a:txBody>
                  <a:tcPr/>
                </a:tc>
                <a:tc>
                  <a:txBody>
                    <a:bodyPr/>
                    <a:lstStyle/>
                    <a:p>
                      <a:r>
                        <a:rPr lang="fi-FI" sz="2400" dirty="0" smtClean="0"/>
                        <a:t>3 vrk-&gt;5</a:t>
                      </a:r>
                      <a:r>
                        <a:rPr lang="fi-FI" sz="2400" baseline="0" dirty="0" smtClean="0"/>
                        <a:t> kk</a:t>
                      </a:r>
                      <a:endParaRPr lang="fi-FI" sz="2400" dirty="0"/>
                    </a:p>
                  </a:txBody>
                  <a:tcPr/>
                </a:tc>
                <a:extLst>
                  <a:ext uri="{0D108BD9-81ED-4DB2-BD59-A6C34878D82A}">
                    <a16:rowId xmlns:a16="http://schemas.microsoft.com/office/drawing/2014/main" val="10001"/>
                  </a:ext>
                </a:extLst>
              </a:tr>
              <a:tr h="900666">
                <a:tc>
                  <a:txBody>
                    <a:bodyPr/>
                    <a:lstStyle/>
                    <a:p>
                      <a:r>
                        <a:rPr lang="fi-FI" sz="2400" i="1" dirty="0" err="1" smtClean="0"/>
                        <a:t>Enterococcus</a:t>
                      </a:r>
                      <a:r>
                        <a:rPr lang="fi-FI" sz="2400" dirty="0" smtClean="0"/>
                        <a:t> </a:t>
                      </a:r>
                      <a:r>
                        <a:rPr lang="fi-FI" sz="2400" dirty="0" err="1" smtClean="0"/>
                        <a:t>spp</a:t>
                      </a:r>
                      <a:r>
                        <a:rPr lang="fi-FI" sz="2400" dirty="0" smtClean="0"/>
                        <a:t>., mukaan lukien VRE</a:t>
                      </a:r>
                      <a:endParaRPr lang="fi-FI" sz="2400" dirty="0"/>
                    </a:p>
                  </a:txBody>
                  <a:tcPr/>
                </a:tc>
                <a:tc>
                  <a:txBody>
                    <a:bodyPr/>
                    <a:lstStyle/>
                    <a:p>
                      <a:r>
                        <a:rPr lang="fi-FI" sz="2400" dirty="0" smtClean="0"/>
                        <a:t>5 vrk-&gt;4 kk</a:t>
                      </a:r>
                      <a:endParaRPr lang="fi-FI" sz="2400" dirty="0"/>
                    </a:p>
                  </a:txBody>
                  <a:tcPr/>
                </a:tc>
                <a:extLst>
                  <a:ext uri="{0D108BD9-81ED-4DB2-BD59-A6C34878D82A}">
                    <a16:rowId xmlns:a16="http://schemas.microsoft.com/office/drawing/2014/main" val="10002"/>
                  </a:ext>
                </a:extLst>
              </a:tr>
              <a:tr h="521815">
                <a:tc>
                  <a:txBody>
                    <a:bodyPr/>
                    <a:lstStyle/>
                    <a:p>
                      <a:r>
                        <a:rPr lang="fi-FI" sz="2400" i="1" dirty="0" err="1" smtClean="0"/>
                        <a:t>Escherichia</a:t>
                      </a:r>
                      <a:r>
                        <a:rPr lang="fi-FI" sz="2400" i="1" dirty="0" smtClean="0"/>
                        <a:t> </a:t>
                      </a:r>
                      <a:r>
                        <a:rPr lang="fi-FI" sz="2400" i="1" dirty="0" err="1" smtClean="0"/>
                        <a:t>coli</a:t>
                      </a:r>
                      <a:endParaRPr lang="fi-FI" sz="2400" i="1" dirty="0"/>
                    </a:p>
                  </a:txBody>
                  <a:tcPr/>
                </a:tc>
                <a:tc>
                  <a:txBody>
                    <a:bodyPr/>
                    <a:lstStyle/>
                    <a:p>
                      <a:r>
                        <a:rPr lang="fi-FI" sz="2400" dirty="0" smtClean="0"/>
                        <a:t>2 t-&gt;16</a:t>
                      </a:r>
                      <a:r>
                        <a:rPr lang="fi-FI" sz="2400" baseline="0" dirty="0" smtClean="0"/>
                        <a:t> kk</a:t>
                      </a:r>
                      <a:endParaRPr lang="fi-FI" sz="2400" dirty="0"/>
                    </a:p>
                  </a:txBody>
                  <a:tcPr/>
                </a:tc>
                <a:extLst>
                  <a:ext uri="{0D108BD9-81ED-4DB2-BD59-A6C34878D82A}">
                    <a16:rowId xmlns:a16="http://schemas.microsoft.com/office/drawing/2014/main" val="10003"/>
                  </a:ext>
                </a:extLst>
              </a:tr>
              <a:tr h="521815">
                <a:tc>
                  <a:txBody>
                    <a:bodyPr/>
                    <a:lstStyle/>
                    <a:p>
                      <a:r>
                        <a:rPr lang="fi-FI" sz="2400" i="1" dirty="0" err="1" smtClean="0"/>
                        <a:t>Klebsiella</a:t>
                      </a:r>
                      <a:r>
                        <a:rPr lang="fi-FI" sz="2400" dirty="0" smtClean="0"/>
                        <a:t> </a:t>
                      </a:r>
                      <a:r>
                        <a:rPr lang="fi-FI" sz="2400" dirty="0" err="1" smtClean="0"/>
                        <a:t>spp</a:t>
                      </a:r>
                      <a:r>
                        <a:rPr lang="fi-FI" sz="2400" dirty="0" smtClean="0"/>
                        <a:t>.</a:t>
                      </a:r>
                      <a:endParaRPr lang="fi-FI" sz="2400" dirty="0"/>
                    </a:p>
                  </a:txBody>
                  <a:tcPr/>
                </a:tc>
                <a:tc>
                  <a:txBody>
                    <a:bodyPr/>
                    <a:lstStyle/>
                    <a:p>
                      <a:r>
                        <a:rPr lang="fi-FI" sz="2400" dirty="0" smtClean="0"/>
                        <a:t>2 t-&gt;30 kk</a:t>
                      </a:r>
                      <a:endParaRPr lang="fi-FI" sz="2400" dirty="0"/>
                    </a:p>
                  </a:txBody>
                  <a:tcPr/>
                </a:tc>
                <a:extLst>
                  <a:ext uri="{0D108BD9-81ED-4DB2-BD59-A6C34878D82A}">
                    <a16:rowId xmlns:a16="http://schemas.microsoft.com/office/drawing/2014/main" val="10004"/>
                  </a:ext>
                </a:extLst>
              </a:tr>
              <a:tr h="900666">
                <a:tc>
                  <a:txBody>
                    <a:bodyPr/>
                    <a:lstStyle/>
                    <a:p>
                      <a:r>
                        <a:rPr lang="fi-FI" sz="2400" i="1" dirty="0" err="1" smtClean="0"/>
                        <a:t>Staphylococcus</a:t>
                      </a:r>
                      <a:r>
                        <a:rPr lang="fi-FI" sz="2400" i="1" dirty="0" smtClean="0"/>
                        <a:t> </a:t>
                      </a:r>
                      <a:r>
                        <a:rPr lang="fi-FI" sz="2400" i="1" dirty="0" err="1" smtClean="0"/>
                        <a:t>aureus</a:t>
                      </a:r>
                      <a:r>
                        <a:rPr lang="fi-FI" sz="2400" dirty="0" smtClean="0"/>
                        <a:t>, mukaan lukien MRSA</a:t>
                      </a:r>
                      <a:endParaRPr lang="fi-FI" sz="2400" dirty="0"/>
                    </a:p>
                  </a:txBody>
                  <a:tcPr/>
                </a:tc>
                <a:tc>
                  <a:txBody>
                    <a:bodyPr/>
                    <a:lstStyle/>
                    <a:p>
                      <a:r>
                        <a:rPr lang="fi-FI" sz="2400" dirty="0" smtClean="0"/>
                        <a:t>7 vrk-&gt;7 kk</a:t>
                      </a:r>
                      <a:endParaRPr lang="fi-FI" sz="2400" dirty="0"/>
                    </a:p>
                  </a:txBody>
                  <a:tcPr/>
                </a:tc>
                <a:extLst>
                  <a:ext uri="{0D108BD9-81ED-4DB2-BD59-A6C34878D82A}">
                    <a16:rowId xmlns:a16="http://schemas.microsoft.com/office/drawing/2014/main" val="10005"/>
                  </a:ext>
                </a:extLst>
              </a:tr>
              <a:tr h="521815">
                <a:tc>
                  <a:txBody>
                    <a:bodyPr/>
                    <a:lstStyle/>
                    <a:p>
                      <a:r>
                        <a:rPr lang="fi-FI" sz="2400" dirty="0" smtClean="0"/>
                        <a:t>Norovirus</a:t>
                      </a:r>
                      <a:endParaRPr lang="fi-FI" sz="2400" dirty="0"/>
                    </a:p>
                  </a:txBody>
                  <a:tcPr/>
                </a:tc>
                <a:tc>
                  <a:txBody>
                    <a:bodyPr/>
                    <a:lstStyle/>
                    <a:p>
                      <a:r>
                        <a:rPr lang="fi-FI" sz="2400" dirty="0" smtClean="0"/>
                        <a:t>8 t -&gt;7 vrk</a:t>
                      </a:r>
                      <a:endParaRPr lang="fi-FI" sz="2400" dirty="0"/>
                    </a:p>
                  </a:txBody>
                  <a:tcPr/>
                </a:tc>
                <a:extLst>
                  <a:ext uri="{0D108BD9-81ED-4DB2-BD59-A6C34878D82A}">
                    <a16:rowId xmlns:a16="http://schemas.microsoft.com/office/drawing/2014/main" val="10006"/>
                  </a:ext>
                </a:extLst>
              </a:tr>
              <a:tr h="521815">
                <a:tc>
                  <a:txBody>
                    <a:bodyPr/>
                    <a:lstStyle/>
                    <a:p>
                      <a:r>
                        <a:rPr lang="fi-FI" sz="2400" i="1" dirty="0" err="1" smtClean="0"/>
                        <a:t>Clostridium</a:t>
                      </a:r>
                      <a:r>
                        <a:rPr lang="fi-FI" sz="2400" i="1" dirty="0" smtClean="0"/>
                        <a:t> </a:t>
                      </a:r>
                      <a:r>
                        <a:rPr lang="fi-FI" sz="2400" i="1" dirty="0" err="1" smtClean="0"/>
                        <a:t>difficile</a:t>
                      </a:r>
                      <a:r>
                        <a:rPr lang="fi-FI" sz="2400" i="1" dirty="0" smtClean="0"/>
                        <a:t> </a:t>
                      </a:r>
                      <a:r>
                        <a:rPr lang="fi-FI" sz="2400" dirty="0" smtClean="0"/>
                        <a:t>(itiöt)</a:t>
                      </a:r>
                      <a:endParaRPr lang="fi-FI" sz="2400" dirty="0"/>
                    </a:p>
                  </a:txBody>
                  <a:tcPr/>
                </a:tc>
                <a:tc>
                  <a:txBody>
                    <a:bodyPr/>
                    <a:lstStyle/>
                    <a:p>
                      <a:r>
                        <a:rPr lang="fi-FI" sz="2400" dirty="0" smtClean="0"/>
                        <a:t>5 kk</a:t>
                      </a:r>
                      <a:endParaRPr lang="fi-FI" sz="2400" dirty="0"/>
                    </a:p>
                  </a:txBody>
                  <a:tcPr/>
                </a:tc>
                <a:extLst>
                  <a:ext uri="{0D108BD9-81ED-4DB2-BD59-A6C34878D82A}">
                    <a16:rowId xmlns:a16="http://schemas.microsoft.com/office/drawing/2014/main" val="10007"/>
                  </a:ext>
                </a:extLst>
              </a:tr>
            </a:tbl>
          </a:graphicData>
        </a:graphic>
      </p:graphicFrame>
      <p:sp>
        <p:nvSpPr>
          <p:cNvPr id="5" name="Tekstiruutu 4"/>
          <p:cNvSpPr txBox="1"/>
          <p:nvPr/>
        </p:nvSpPr>
        <p:spPr>
          <a:xfrm>
            <a:off x="3844110" y="6128359"/>
            <a:ext cx="8017579" cy="646331"/>
          </a:xfrm>
          <a:prstGeom prst="rect">
            <a:avLst/>
          </a:prstGeom>
          <a:noFill/>
        </p:spPr>
        <p:txBody>
          <a:bodyPr wrap="none" rtlCol="0">
            <a:spAutoFit/>
          </a:bodyPr>
          <a:lstStyle/>
          <a:p>
            <a:r>
              <a:rPr lang="fi-FI" dirty="0">
                <a:latin typeface="Trebuchet MS" pitchFamily="34" charset="0"/>
              </a:rPr>
              <a:t>Lähde: </a:t>
            </a:r>
            <a:r>
              <a:rPr lang="fi-FI" dirty="0" err="1">
                <a:latin typeface="Trebuchet MS" pitchFamily="34" charset="0"/>
              </a:rPr>
              <a:t>Siani</a:t>
            </a:r>
            <a:r>
              <a:rPr lang="fi-FI" dirty="0">
                <a:latin typeface="Trebuchet MS" pitchFamily="34" charset="0"/>
              </a:rPr>
              <a:t> H, </a:t>
            </a:r>
            <a:r>
              <a:rPr lang="fi-FI" dirty="0" err="1">
                <a:latin typeface="Trebuchet MS" pitchFamily="34" charset="0"/>
              </a:rPr>
              <a:t>Maillard</a:t>
            </a:r>
            <a:r>
              <a:rPr lang="fi-FI" dirty="0">
                <a:latin typeface="Trebuchet MS" pitchFamily="34" charset="0"/>
              </a:rPr>
              <a:t> J-Y (2015) Best </a:t>
            </a:r>
            <a:r>
              <a:rPr lang="fi-FI" dirty="0" err="1">
                <a:latin typeface="Trebuchet MS" pitchFamily="34" charset="0"/>
              </a:rPr>
              <a:t>practice</a:t>
            </a:r>
            <a:r>
              <a:rPr lang="fi-FI" dirty="0">
                <a:latin typeface="Trebuchet MS" pitchFamily="34" charset="0"/>
              </a:rPr>
              <a:t> in </a:t>
            </a:r>
            <a:r>
              <a:rPr lang="fi-FI" dirty="0" err="1">
                <a:latin typeface="Trebuchet MS" pitchFamily="34" charset="0"/>
              </a:rPr>
              <a:t>healthcare</a:t>
            </a:r>
            <a:r>
              <a:rPr lang="fi-FI" dirty="0">
                <a:latin typeface="Trebuchet MS" pitchFamily="34" charset="0"/>
              </a:rPr>
              <a:t> </a:t>
            </a:r>
            <a:r>
              <a:rPr lang="fi-FI" dirty="0" err="1">
                <a:latin typeface="Trebuchet MS" pitchFamily="34" charset="0"/>
              </a:rPr>
              <a:t>environment</a:t>
            </a:r>
            <a:endParaRPr lang="fi-FI" dirty="0">
              <a:latin typeface="Trebuchet MS" pitchFamily="34" charset="0"/>
            </a:endParaRPr>
          </a:p>
          <a:p>
            <a:r>
              <a:rPr lang="fi-FI" dirty="0">
                <a:latin typeface="Trebuchet MS" pitchFamily="34" charset="0"/>
              </a:rPr>
              <a:t> </a:t>
            </a:r>
            <a:r>
              <a:rPr lang="fi-FI" dirty="0" err="1">
                <a:latin typeface="Trebuchet MS" pitchFamily="34" charset="0"/>
              </a:rPr>
              <a:t>decontamination</a:t>
            </a:r>
            <a:r>
              <a:rPr lang="fi-FI" dirty="0">
                <a:latin typeface="Trebuchet MS" pitchFamily="34" charset="0"/>
              </a:rPr>
              <a:t>. </a:t>
            </a:r>
            <a:r>
              <a:rPr lang="fi-FI" dirty="0" err="1">
                <a:latin typeface="Trebuchet MS" pitchFamily="34" charset="0"/>
              </a:rPr>
              <a:t>Eur</a:t>
            </a:r>
            <a:r>
              <a:rPr lang="fi-FI" dirty="0">
                <a:latin typeface="Trebuchet MS" pitchFamily="34" charset="0"/>
              </a:rPr>
              <a:t> J </a:t>
            </a:r>
            <a:r>
              <a:rPr lang="fi-FI" dirty="0" err="1">
                <a:latin typeface="Trebuchet MS" pitchFamily="34" charset="0"/>
              </a:rPr>
              <a:t>Clin</a:t>
            </a:r>
            <a:r>
              <a:rPr lang="fi-FI" dirty="0">
                <a:latin typeface="Trebuchet MS" pitchFamily="34" charset="0"/>
              </a:rPr>
              <a:t> </a:t>
            </a:r>
            <a:r>
              <a:rPr lang="fi-FI" dirty="0" err="1">
                <a:latin typeface="Trebuchet MS" pitchFamily="34" charset="0"/>
              </a:rPr>
              <a:t>Microbiol</a:t>
            </a:r>
            <a:r>
              <a:rPr lang="fi-FI" dirty="0">
                <a:latin typeface="Trebuchet MS" pitchFamily="34" charset="0"/>
              </a:rPr>
              <a:t> </a:t>
            </a:r>
            <a:r>
              <a:rPr lang="fi-FI" dirty="0" err="1">
                <a:latin typeface="Trebuchet MS" pitchFamily="34" charset="0"/>
              </a:rPr>
              <a:t>Infect</a:t>
            </a:r>
            <a:r>
              <a:rPr lang="fi-FI" dirty="0">
                <a:latin typeface="Trebuchet MS" pitchFamily="34" charset="0"/>
              </a:rPr>
              <a:t> Dis 34:1-11 </a:t>
            </a:r>
          </a:p>
        </p:txBody>
      </p:sp>
    </p:spTree>
    <p:extLst>
      <p:ext uri="{BB962C8B-B14F-4D97-AF65-F5344CB8AC3E}">
        <p14:creationId xmlns:p14="http://schemas.microsoft.com/office/powerpoint/2010/main" val="203407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34110" y="1450108"/>
            <a:ext cx="11565824" cy="5219251"/>
          </a:xfrm>
        </p:spPr>
        <p:txBody>
          <a:bodyPr>
            <a:normAutofit/>
          </a:bodyPr>
          <a:lstStyle/>
          <a:p>
            <a:endParaRPr lang="fi-FI" sz="900" dirty="0"/>
          </a:p>
          <a:p>
            <a:r>
              <a:rPr lang="fi-FI" dirty="0" smtClean="0"/>
              <a:t>Teholla tehdyn tutkimuksen mukaan potilaan hoitoympäristö kontaminoitui runsaasti kliinisesti merkittävillä mikrobeilla siivouksesta ja desinfektiosta huolimatta. Myös kauempana potilaasta olevat pinnat kontaminoituivat lähes yhtä paljon. Näytteiden tyypityksessä löytyi samoja kantoja sekä ympäristöstä että potilaasta ja henkilökunnan käsistä </a:t>
            </a:r>
            <a:r>
              <a:rPr lang="fi-FI" sz="2400" dirty="0" smtClean="0"/>
              <a:t>(</a:t>
            </a:r>
            <a:r>
              <a:rPr lang="fi-FI" sz="2400" dirty="0" err="1" smtClean="0"/>
              <a:t>Wille</a:t>
            </a:r>
            <a:r>
              <a:rPr lang="fi-FI" sz="2400" dirty="0" smtClean="0"/>
              <a:t> ym. 2018)</a:t>
            </a:r>
          </a:p>
          <a:p>
            <a:endParaRPr lang="fi-FI" dirty="0" smtClean="0"/>
          </a:p>
          <a:p>
            <a:r>
              <a:rPr lang="fi-FI" dirty="0" smtClean="0"/>
              <a:t>Tehopotilaiden hoitoympäristö todettiin runsaasti kontaminoituneen eri mikrobeilla (mm. </a:t>
            </a:r>
            <a:r>
              <a:rPr lang="fi-FI" i="1" dirty="0" err="1" smtClean="0"/>
              <a:t>Enterococcus</a:t>
            </a:r>
            <a:r>
              <a:rPr lang="fi-FI" i="1" dirty="0" smtClean="0"/>
              <a:t> </a:t>
            </a:r>
            <a:r>
              <a:rPr lang="fi-FI" i="1" dirty="0" err="1" smtClean="0"/>
              <a:t>faecium</a:t>
            </a:r>
            <a:r>
              <a:rPr lang="fi-FI" i="1" dirty="0" smtClean="0"/>
              <a:t>, </a:t>
            </a:r>
            <a:r>
              <a:rPr lang="fi-FI" i="1" dirty="0" err="1" smtClean="0"/>
              <a:t>Acinetobacter</a:t>
            </a:r>
            <a:r>
              <a:rPr lang="fi-FI" i="1" dirty="0" smtClean="0"/>
              <a:t> </a:t>
            </a:r>
            <a:r>
              <a:rPr lang="fi-FI" i="1" dirty="0" err="1" smtClean="0"/>
              <a:t>Baumannii</a:t>
            </a:r>
            <a:r>
              <a:rPr lang="fi-FI" dirty="0" smtClean="0"/>
              <a:t>). Ympäristön ja potilaiden välillä todettiin ristikontaminaatioita </a:t>
            </a:r>
            <a:r>
              <a:rPr lang="fi-FI" sz="2400" dirty="0" smtClean="0"/>
              <a:t>(</a:t>
            </a:r>
            <a:r>
              <a:rPr lang="fi-FI" sz="2400" dirty="0" err="1" smtClean="0"/>
              <a:t>Kuczewski</a:t>
            </a:r>
            <a:r>
              <a:rPr lang="fi-FI" sz="2400" dirty="0" smtClean="0"/>
              <a:t> ym. 2022) </a:t>
            </a:r>
          </a:p>
        </p:txBody>
      </p:sp>
      <p:sp>
        <p:nvSpPr>
          <p:cNvPr id="3" name="Otsikko 2"/>
          <p:cNvSpPr>
            <a:spLocks noGrp="1"/>
          </p:cNvSpPr>
          <p:nvPr>
            <p:ph type="title"/>
          </p:nvPr>
        </p:nvSpPr>
        <p:spPr>
          <a:xfrm>
            <a:off x="877455" y="83127"/>
            <a:ext cx="10474036" cy="1117600"/>
          </a:xfrm>
        </p:spPr>
        <p:txBody>
          <a:bodyPr>
            <a:noAutofit/>
          </a:bodyPr>
          <a:lstStyle/>
          <a:p>
            <a:r>
              <a:rPr lang="fi-FI" sz="3600" dirty="0">
                <a:latin typeface="+mn-lt"/>
              </a:rPr>
              <a:t>Hoitoympäristö </a:t>
            </a:r>
            <a:r>
              <a:rPr lang="fi-FI" sz="3600" dirty="0" smtClean="0">
                <a:latin typeface="+mn-lt"/>
              </a:rPr>
              <a:t>kontaminoituu herkästi ja voi toimia tartuntojen lähteenä </a:t>
            </a:r>
            <a:endParaRPr lang="fi-FI" sz="3600" dirty="0">
              <a:latin typeface="+mn-lt"/>
            </a:endParaRPr>
          </a:p>
        </p:txBody>
      </p:sp>
    </p:spTree>
    <p:extLst>
      <p:ext uri="{BB962C8B-B14F-4D97-AF65-F5344CB8AC3E}">
        <p14:creationId xmlns:p14="http://schemas.microsoft.com/office/powerpoint/2010/main" val="3927943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oulutusmateriaali (sisältötyyppi)" ma:contentTypeID="0x010100E993358E494F344F8D6048E76D09AF020A007628AA875F93584E8BFB272C4723E035" ma:contentTypeVersion="51" ma:contentTypeDescription="" ma:contentTypeScope="" ma:versionID="fee0b32b84501a1df71a203b3c0e9127">
  <xsd:schema xmlns:xsd="http://www.w3.org/2001/XMLSchema" xmlns:xs="http://www.w3.org/2001/XMLSchema" xmlns:p="http://schemas.microsoft.com/office/2006/metadata/properties" xmlns:ns1="http://schemas.microsoft.com/sharepoint/v3" xmlns:ns2="0af04246-5dcb-4e38-b8a1-4adaeb368127" xmlns:ns3="d3e50268-7799-48af-83c3-9a9b063078bc" targetNamespace="http://schemas.microsoft.com/office/2006/metadata/properties" ma:root="true" ma:fieldsID="fc8b51723abb5303373fe25b6c52d7fc" ns1:_="" ns2:_="" ns3:_="">
    <xsd:import namespace="http://schemas.microsoft.com/sharepoint/v3"/>
    <xsd:import namespace="0af04246-5dcb-4e38-b8a1-4adaeb368127"/>
    <xsd:import namespace="d3e50268-7799-48af-83c3-9a9b063078bc"/>
    <xsd:element name="properties">
      <xsd:complexType>
        <xsd:sequence>
          <xsd:element name="documentManagement">
            <xsd:complexType>
              <xsd:all>
                <xsd:element ref="ns2:Erittäin_x0020_tärkeä_x002c__x0020__x0020_kriittinen_x0020_tai_x0020_päivystysdokumentti" minOccurs="0"/>
                <xsd:element ref="ns2:Dokumentin_x0020_sisällöstä_x0020_vastaava_x0028_t_x0029__x0020__x002f__x0020_asiantuntija_x0028_t_x0029_"/>
                <xsd:element ref="ns2:Dokumjentin_x0020_hyväksyjä"/>
                <xsd:element ref="ns2:Turvallisuustietoisku" minOccurs="0"/>
                <xsd:element ref="ns1:Language" minOccurs="0"/>
                <xsd:element ref="ns3:Julkaise_x0020_extranetissa" minOccurs="0"/>
                <xsd:element ref="ns3:Julkaise_x0020_internetissä" minOccurs="0"/>
                <xsd:element ref="ns3:Julkaise_x0020_intranetissa" minOccurs="0"/>
                <xsd:element ref="ns3:cd9fa66b05f24776892a63c6fb772e2f" minOccurs="0"/>
                <xsd:element ref="ns3:n20b6b3d9a8f4638937a9d1d1dec5738" minOccurs="0"/>
                <xsd:element ref="ns3:ab42df24dbb04f55bc336c85f92eff00" minOccurs="0"/>
                <xsd:element ref="ns3:_dlc_DocId" minOccurs="0"/>
                <xsd:element ref="ns3:_dlc_DocIdUrl" minOccurs="0"/>
                <xsd:element ref="ns3:_dlc_DocIdPersistId" minOccurs="0"/>
                <xsd:element ref="ns3:p1983d610e0d4731a3788cc4c5855e1b" minOccurs="0"/>
                <xsd:element ref="ns3:TaxCatchAll" minOccurs="0"/>
                <xsd:element ref="ns3:n8b7dceb557a4bd5a6f48e1feceef73f" minOccurs="0"/>
                <xsd:element ref="ns2:Koulutuksen_x0020_ajankohta" minOccurs="0"/>
                <xsd:element ref="ns3:TaxCatchAllLabel" minOccurs="0"/>
                <xsd:element ref="ns3:dcbcdd319c9d484f9dc5161892e5c0c3" minOccurs="0"/>
                <xsd:element ref="ns3:bad6acabb1c24909a1a688c49f883f4d" minOccurs="0"/>
                <xsd:element ref="ns3:Julkaistu_x0020_internetiin" minOccurs="0"/>
                <xsd:element ref="ns3:Julkaistu_x0020_intranetiin" minOccurs="0"/>
                <xsd:element ref="ns3:Julkisuus"/>
                <xsd:element ref="ns3:Viittaus_x0020_aiempaan_x0020_dokumentaatioon" minOccurs="0"/>
                <xsd:element ref="ns3:DokumenttienJarjestysnro" minOccurs="0"/>
                <xsd:element ref="ns3:p29133bec810493ea0a0db9a40008070" minOccurs="0"/>
                <xsd:element ref="ns3:dcbfe2a265e14726b4e3bf442009874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2" nillable="true" ma:displayName="Kieli" ma:default="Finnish (Finland)"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af04246-5dcb-4e38-b8a1-4adaeb368127" elementFormDefault="qualified">
    <xsd:import namespace="http://schemas.microsoft.com/office/2006/documentManagement/types"/>
    <xsd:import namespace="http://schemas.microsoft.com/office/infopath/2007/PartnerControls"/>
    <xsd:element name="Erittäin_x0020_tärkeä_x002c__x0020__x0020_kriittinen_x0020_tai_x0020_päivystysdokumentti" ma:index="6" nillable="true" ma:displayName="Erittäin tärkeä,  kriittinen tai päivystyksellinen dokumentti" ma:default="0" ma:description="Valitse 'Kyllä' jos tämä dokumentti on potilaan hoidossa tai muussa toiminnassa erityisen tärkeä dokumentti." ma:internalName="Eritt_x00e4_in_x0020_t_x00e4_rke_x00e4__x002C__x0020__x0020_kriittinen_x0020_tai_x0020_p_x00e4_ivystysdokumentti">
      <xsd:simpleType>
        <xsd:restriction base="dms:Boolean"/>
      </xsd:simpleType>
    </xsd:element>
    <xsd:element name="Dokumentin_x0020_sisällöstä_x0020_vastaava_x0028_t_x0029__x0020__x002f__x0020_asiantuntija_x0028_t_x0029_" ma:index="9" ma:displayName="Dokumentin sisällöstä vastaava(t) / asiantuntija(t) + intraan tallentaja" ma:description="" ma:list="UserInfo" ma:SharePointGroup="0" ma:internalName="Dokumentin_x0020_sis_x00e4_ll_x00f6_st_x00e4__x0020_vastaava_x0028_t_x0029__x0020__x002F__x0020_asiantuntija_x0028_t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jentin_x0020_hyväksyjä" ma:index="10" ma:displayName="Dokumentin hyväksyjä(t)" ma:description="" ma:list="UserInfo" ma:SharePointGroup="0" ma:internalName="Dokumjentin_x0020_hyv_x00e4_ksyj_x00e4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urvallisuustietoisku" ma:index="11" nillable="true" ma:displayName="Turvallisuustietoisku" ma:default="0" ma:description="Valitse tämä, jos haluat dokumentin myös turvallisuustietoiskuksi" ma:internalName="Turvallisuustietoisku">
      <xsd:simpleType>
        <xsd:restriction base="dms:Boolean"/>
      </xsd:simpleType>
    </xsd:element>
    <xsd:element name="Koulutuksen_x0020_ajankohta" ma:index="30" nillable="true" ma:displayName="Koulutuksen ajankohta" ma:description="" ma:format="DateTime" ma:internalName="Koulutuksen_x0020_ajankoht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Julkaise_x0020_extranetissa" ma:index="13" nillable="true" ma:displayName="Julkaise extranetissa" ma:default="0" ma:internalName="Julkaise_x0020_extranetissa" ma:readOnly="false">
      <xsd:simpleType>
        <xsd:restriction base="dms:Boolean"/>
      </xsd:simpleType>
    </xsd:element>
    <xsd:element name="Julkaise_x0020_internetissä" ma:index="14" nillable="true" ma:displayName="Julkaise internetissä" ma:default="0" ma:internalName="Julkaise_x0020_internetiss_x00e4_">
      <xsd:simpleType>
        <xsd:restriction base="dms:Boolean"/>
      </xsd:simpleType>
    </xsd:element>
    <xsd:element name="Julkaise_x0020_intranetissa" ma:index="15" nillable="true" ma:displayName="Julkaise intranetissa" ma:default="1" ma:internalName="Julkaise_x0020_intranetissa">
      <xsd:simpleType>
        <xsd:restriction base="dms:Boolean"/>
      </xsd:simpleType>
    </xsd:element>
    <xsd:element name="cd9fa66b05f24776892a63c6fb772e2f" ma:index="17" ma:taxonomy="true" ma:internalName="cd9fa66b05f24776892a63c6fb772e2f" ma:taxonomyFieldName="Kohde_x002d__x0020__x002F__x0020_ty_x00f6_ntekij_x00e4_ryhm_x00e4_" ma:displayName="Kohde- / työntekijäryhmä" ma:readOnly="false" ma:fieldId="{cd9fa66b-05f2-4776-892a-63c6fb772e2f}" ma:sspId="fe7d6957-b623-48c5-941b-77be73948d87" ma:termSetId="92437ae2-e411-4fd9-8f78-058c0c7750e6" ma:anchorId="00000000-0000-0000-0000-000000000000" ma:open="false" ma:isKeyword="false">
      <xsd:complexType>
        <xsd:sequence>
          <xsd:element ref="pc:Terms" minOccurs="0" maxOccurs="1"/>
        </xsd:sequence>
      </xsd:complexType>
    </xsd:element>
    <xsd:element name="n20b6b3d9a8f4638937a9d1d1dec5738" ma:index="20" ma:taxonomy="true" ma:internalName="n20b6b3d9a8f4638937a9d1d1dec5738" ma:taxonomyFieldName="Toiminnanohjausk_x00e4_sikirja" ma:displayName="Toimintakäsikirja" ma:default="" ma:fieldId="{720b6b3d-9a8f-4638-937a-9d1d1dec5738}" ma:sspId="fe7d6957-b623-48c5-941b-77be73948d87" ma:termSetId="b2a76c15-59d3-4770-9e61-030b81c17d0b" ma:anchorId="7a0b9d1c-55f5-4e60-a6b2-f4f552b9e672" ma:open="false" ma:isKeyword="false">
      <xsd:complexType>
        <xsd:sequence>
          <xsd:element ref="pc:Terms" minOccurs="0" maxOccurs="1"/>
        </xsd:sequence>
      </xsd:complexType>
    </xsd:element>
    <xsd:element name="ab42df24dbb04f55bc336c85f92eff00" ma:index="22" ma:taxonomy="true" ma:internalName="ab42df24dbb04f55bc336c85f92eff00" ma:taxonomyFieldName="Erikoisala" ma:displayName="Erikoisala" ma:readOnly="false" ma:fieldId="{ab42df24-dbb0-4f55-bc33-6c85f92eff00}" ma:sspId="fe7d6957-b623-48c5-941b-77be73948d87" ma:termSetId="bc9b3e2b-2b09-4002-8bda-2c461ace4661" ma:anchorId="00000000-0000-0000-0000-000000000000" ma:open="false" ma:isKeyword="false">
      <xsd:complexType>
        <xsd:sequence>
          <xsd:element ref="pc:Terms" minOccurs="0" maxOccurs="1"/>
        </xsd:sequence>
      </xsd:complexType>
    </xsd:element>
    <xsd:element name="_dlc_DocId" ma:index="23" nillable="true" ma:displayName="Tiedostotunnisteen arvo" ma:description="Tälle kohteelle määritetyn tiedostotunnisteen arvo." ma:internalName="_dlc_DocId" ma:readOnly="true">
      <xsd:simpleType>
        <xsd:restriction base="dms:Text"/>
      </xsd:simpleType>
    </xsd:element>
    <xsd:element name="_dlc_DocIdUrl" ma:index="24"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p1983d610e0d4731a3788cc4c5855e1b" ma:index="26" ma:taxonomy="true" ma:internalName="p1983d610e0d4731a3788cc4c5855e1b" ma:taxonomyFieldName="Organisaatiotieto" ma:displayName="Organisaatiotieto" ma:readOnly="false" ma:fieldId="{91983d61-0e0d-4731-a378-8cc4c5855e1b}"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TaxCatchAll" ma:index="27" nillable="true" ma:displayName="Taxonomy Catch All Column" ma:description="" ma:hidden="true" ma:list="{b4597801-4ab2-4691-bc3c-e7fda2469729}" ma:internalName="TaxCatchAll" ma:showField="CatchAllData"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n8b7dceb557a4bd5a6f48e1feceef73f" ma:index="28" ma:taxonomy="true" ma:internalName="n8b7dceb557a4bd5a6f48e1feceef73f" ma:taxonomyFieldName="Koulutusmateriaali_x0020__x0028_sis_x00e4_lt_x00f6_tyypin_x0020_metatieto_x0029_" ma:displayName="Koulutusmateriaali" ma:readOnly="false" ma:fieldId="{78b7dceb-557a-4bd5-a6f4-8e1feceef73f}" ma:sspId="fe7d6957-b623-48c5-941b-77be73948d87" ma:termSetId="a5dadb34-a611-4200-aa10-4f3086e82ca3" ma:anchorId="00000000-0000-0000-0000-000000000000" ma:open="false" ma:isKeyword="false">
      <xsd:complexType>
        <xsd:sequence>
          <xsd:element ref="pc:Terms" minOccurs="0" maxOccurs="1"/>
        </xsd:sequence>
      </xsd:complexType>
    </xsd:element>
    <xsd:element name="TaxCatchAllLabel" ma:index="31" nillable="true" ma:displayName="Taxonomy Catch All Column1" ma:description="" ma:hidden="true" ma:list="{b4597801-4ab2-4691-bc3c-e7fda2469729}" ma:internalName="TaxCatchAllLabel" ma:readOnly="true" ma:showField="CatchAllDataLabel"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dcbcdd319c9d484f9dc5161892e5c0c3" ma:index="33" nillable="true" ma:taxonomy="true" ma:internalName="dcbcdd319c9d484f9dc5161892e5c0c3" ma:taxonomyFieldName="Organisaatiotiedon_x0020_tarkennus_x0020_toiminnan_x0020_mukaan" ma:displayName="Toiminnan tarkennus" ma:fieldId="{dcbcdd31-9c9d-484f-9dc5-161892e5c0c3}" ma:sspId="fe7d6957-b623-48c5-941b-77be73948d87" ma:termSetId="9fd1f0cc-f021-46ef-91c7-e56805365b41" ma:anchorId="00000000-0000-0000-0000-000000000000" ma:open="false" ma:isKeyword="false">
      <xsd:complexType>
        <xsd:sequence>
          <xsd:element ref="pc:Terms" minOccurs="0" maxOccurs="1"/>
        </xsd:sequence>
      </xsd:complexType>
    </xsd:element>
    <xsd:element name="bad6acabb1c24909a1a688c49f883f4d" ma:index="34" ma:taxonomy="true" ma:internalName="bad6acabb1c24909a1a688c49f883f4d" ma:taxonomyFieldName="Kohdeorganisaatio" ma:displayName="Kohdeorganisaatio" ma:readOnly="false" ma:default="" ma:fieldId="{bad6acab-b1c2-4909-a1a6-88c49f883f4d}" ma:taxonomyMulti="true"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Julkaistu_x0020_internetiin" ma:index="36" nillable="true" ma:displayName="Julkaistu internetiin" ma:default="0" ma:internalName="Julkaistu_x0020_internetiin">
      <xsd:simpleType>
        <xsd:restriction base="dms:Boolean"/>
      </xsd:simpleType>
    </xsd:element>
    <xsd:element name="Julkaistu_x0020_intranetiin" ma:index="37" nillable="true" ma:displayName="Julkaistu intranetiin" ma:default="0" ma:internalName="Julkaistu_x0020_intranetiin">
      <xsd:simpleType>
        <xsd:restriction base="dms:Boolean"/>
      </xsd:simpleType>
    </xsd:element>
    <xsd:element name="Julkisuus" ma:index="38" ma:displayName="Julkisuus" ma:default="Ei julkinen" ma:description="" ma:format="Dropdown" ma:internalName="Julkisuus" ma:readOnly="false">
      <xsd:simpleType>
        <xsd:restriction base="dms:Choice">
          <xsd:enumeration value="Julkinen"/>
          <xsd:enumeration value="Ei julkinen"/>
          <xsd:enumeration value="Salassa pidettävä"/>
        </xsd:restriction>
      </xsd:simpleType>
    </xsd:element>
    <xsd:element name="Viittaus_x0020_aiempaan_x0020_dokumentaatioon" ma:index="39" nillable="true" ma:displayName="Viittaus aiempaan dokumentaatioon" ma:description="Toisessa sisältötyypissä olevat aiemmat versiot tai nimi/tyyppi muuttunut. Voi käyttää myös jos alkuperäinen dokumentti ulkoisesta lähteestä." ma:format="Hyperlink" ma:internalName="Viittaus_x0020_aiempaan_x0020_dokumentaatio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kumenttienJarjestysnro" ma:index="40" nillable="true" ma:displayName="DokumenttienJarjestysnro" ma:decimals="0" ma:description="Tällä metatiedolla voidaan lajitella dokumentit haluttuun järjestykseen" ma:internalName="DokumenttienJarjestysnro" ma:percentage="FALSE">
      <xsd:simpleType>
        <xsd:restriction base="dms:Number"/>
      </xsd:simpleType>
    </xsd:element>
    <xsd:element name="p29133bec810493ea0a0db9a40008070" ma:index="41" nillable="true" ma:taxonomy="true" ma:internalName="p29133bec810493ea0a0db9a40008070" ma:taxonomyFieldName="MEO" ma:displayName="MEO" ma:default="" ma:fieldId="{929133be-c810-493e-a0a0-db9a40008070}" ma:sspId="fe7d6957-b623-48c5-941b-77be73948d87" ma:termSetId="b2a76c15-59d3-4770-9e61-030b81c17d0b" ma:anchorId="968258ff-d532-407d-bbdf-30365d4d88fd" ma:open="false" ma:isKeyword="false">
      <xsd:complexType>
        <xsd:sequence>
          <xsd:element ref="pc:Terms" minOccurs="0" maxOccurs="1"/>
        </xsd:sequence>
      </xsd:complexType>
    </xsd:element>
    <xsd:element name="dcbfe2a265e14726b4e3bf442009874f" ma:index="43" nillable="true" ma:taxonomy="true" ma:internalName="dcbfe2a265e14726b4e3bf442009874f" ma:taxonomyFieldName="Kriisiviestint_x00e4_" ma:displayName="Kriisiviestintä" ma:default="" ma:fieldId="{dcbfe2a2-65e1-4726-b4e3-bf442009874f}" ma:sspId="fe7d6957-b623-48c5-941b-77be73948d87" ma:termSetId="5564fb1b-af91-4a4e-871a-61ffaa225bc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Sisältölaji"/>
        <xsd:element ref="dc:title"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fe7d6957-b623-48c5-941b-77be73948d87" ContentTypeId="0x010100E993358E494F344F8D6048E76D09AF020A"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Language xmlns="http://schemas.microsoft.com/sharepoint/v3">Finnish (Finland)</Language>
    <dcbcdd319c9d484f9dc5161892e5c0c3 xmlns="d3e50268-7799-48af-83c3-9a9b063078bc">
      <Terms xmlns="http://schemas.microsoft.com/office/infopath/2007/PartnerControls">
        <TermInfo xmlns="http://schemas.microsoft.com/office/infopath/2007/PartnerControls">
          <TermName xmlns="http://schemas.microsoft.com/office/infopath/2007/PartnerControls">Infektioiden torjunta</TermName>
          <TermId xmlns="http://schemas.microsoft.com/office/infopath/2007/PartnerControls">d1bdb641-a1c1-4abf-b66a-298a776eaddb</TermId>
        </TermInfo>
      </Terms>
    </dcbcdd319c9d484f9dc5161892e5c0c3>
    <Dokumentin_x0020_sisällöstä_x0020_vastaava_x0028_t_x0029__x0020__x002f__x0020_asiantuntija_x0028_t_x0029_ xmlns="0af04246-5dcb-4e38-b8a1-4adaeb368127">
      <UserInfo>
        <DisplayName>i:0#.w|oysnet\keranetu</DisplayName>
        <AccountId>245</AccountId>
        <AccountType/>
      </UserInfo>
      <UserInfo>
        <DisplayName>i:0#.w|oysnet\holappjj</DisplayName>
        <AccountId>1652</AccountId>
        <AccountType/>
      </UserInfo>
    </Dokumentin_x0020_sisällöstä_x0020_vastaava_x0028_t_x0029__x0020__x002f__x0020_asiantuntija_x0028_t_x0029_>
    <n8b7dceb557a4bd5a6f48e1feceef73f xmlns="d3e50268-7799-48af-83c3-9a9b063078bc">
      <Terms xmlns="http://schemas.microsoft.com/office/infopath/2007/PartnerControls">
        <TermInfo xmlns="http://schemas.microsoft.com/office/infopath/2007/PartnerControls">
          <TermName xmlns="http://schemas.microsoft.com/office/infopath/2007/PartnerControls">Koulutuksen aineisto</TermName>
          <TermId xmlns="http://schemas.microsoft.com/office/infopath/2007/PartnerControls">2a72a094-566d-460a-879e-2a18b80594d3</TermId>
        </TermInfo>
      </Terms>
    </n8b7dceb557a4bd5a6f48e1feceef73f>
    <Koulutuksen_x0020_ajankohta xmlns="0af04246-5dcb-4e38-b8a1-4adaeb368127">2022-09-27T21:00:00+00:00</Koulutuksen_x0020_ajankohta>
    <p29133bec810493ea0a0db9a40008070 xmlns="d3e50268-7799-48af-83c3-9a9b063078bc">
      <Terms xmlns="http://schemas.microsoft.com/office/infopath/2007/PartnerControls"/>
    </p29133bec810493ea0a0db9a40008070>
    <Julkaise_x0020_intranetissa xmlns="d3e50268-7799-48af-83c3-9a9b063078bc">true</Julkaise_x0020_intranetissa>
    <cd9fa66b05f24776892a63c6fb772e2f xmlns="d3e50268-7799-48af-83c3-9a9b063078bc">
      <Terms xmlns="http://schemas.microsoft.com/office/infopath/2007/PartnerControls">
        <TermInfo xmlns="http://schemas.microsoft.com/office/infopath/2007/PartnerControls">
          <TermName xmlns="http://schemas.microsoft.com/office/infopath/2007/PartnerControls">PPSHP:n henkilöstö</TermName>
          <TermId xmlns="http://schemas.microsoft.com/office/infopath/2007/PartnerControls">7a49a948-31e0-4b0f-83ed-c01fa56f5934</TermId>
        </TermInfo>
      </Terms>
    </cd9fa66b05f24776892a63c6fb772e2f>
    <bad6acabb1c24909a1a688c49f883f4d xmlns="d3e50268-7799-48af-83c3-9a9b063078bc">
      <Terms xmlns="http://schemas.microsoft.com/office/infopath/2007/PartnerControls">
        <TermInfo xmlns="http://schemas.microsoft.com/office/infopath/2007/PartnerControls">
          <TermName xmlns="http://schemas.microsoft.com/office/infopath/2007/PartnerControls">Pohjois-Pohjanmaan sairaanhoitopiiri</TermName>
          <TermId xmlns="http://schemas.microsoft.com/office/infopath/2007/PartnerControls">be8cbbf1-c5fa-44e0-8d6c-f88ba4a3bcc6</TermId>
        </TermInfo>
      </Terms>
    </bad6acabb1c24909a1a688c49f883f4d>
    <n20b6b3d9a8f4638937a9d1d1dec5738 xmlns="d3e50268-7799-48af-83c3-9a9b063078bc">
      <Terms xmlns="http://schemas.microsoft.com/office/infopath/2007/PartnerControls">
        <TermInfo xmlns="http://schemas.microsoft.com/office/infopath/2007/PartnerControls">
          <TermName xmlns="http://schemas.microsoft.com/office/infopath/2007/PartnerControls">Ei ole toimintakäsikirjaa</TermName>
          <TermId xmlns="http://schemas.microsoft.com/office/infopath/2007/PartnerControls">ed0127a7-f4bb-4299-8de4-a0fcecf35ff1</TermId>
        </TermInfo>
      </Terms>
    </n20b6b3d9a8f4638937a9d1d1dec5738>
    <ab42df24dbb04f55bc336c85f92eff00 xmlns="d3e50268-7799-48af-83c3-9a9b063078bc">
      <Terms xmlns="http://schemas.microsoft.com/office/infopath/2007/PartnerControls">
        <TermInfo xmlns="http://schemas.microsoft.com/office/infopath/2007/PartnerControls">
          <TermName xmlns="http://schemas.microsoft.com/office/infopath/2007/PartnerControls">Ei erikoisalaa (PPSHP)</TermName>
          <TermId xmlns="http://schemas.microsoft.com/office/infopath/2007/PartnerControls">63c697a3-d3f0-4701-a1c0-7b3ab3656aba</TermId>
        </TermInfo>
      </Terms>
    </ab42df24dbb04f55bc336c85f92eff00>
    <Julkaise_x0020_extranetissa xmlns="d3e50268-7799-48af-83c3-9a9b063078bc">false</Julkaise_x0020_extranetissa>
    <Dokumjentin_x0020_hyväksyjä xmlns="0af04246-5dcb-4e38-b8a1-4adaeb368127">
      <UserInfo>
        <DisplayName>i:0#.w|oysnet\puhtote</DisplayName>
        <AccountId>249</AccountId>
        <AccountType/>
      </UserInfo>
    </Dokumjentin_x0020_hyväksyjä>
    <p1983d610e0d4731a3788cc4c5855e1b xmlns="d3e50268-7799-48af-83c3-9a9b063078bc">
      <Terms xmlns="http://schemas.microsoft.com/office/infopath/2007/PartnerControls">
        <TermInfo xmlns="http://schemas.microsoft.com/office/infopath/2007/PartnerControls">
          <TermName xmlns="http://schemas.microsoft.com/office/infopath/2007/PartnerControls">Infektioyksikkö</TermName>
          <TermId xmlns="http://schemas.microsoft.com/office/infopath/2007/PartnerControls">d873b9ee-c5a1-43a5-91cd-d45393df5f8c</TermId>
        </TermInfo>
      </Terms>
    </p1983d610e0d4731a3788cc4c5855e1b>
    <Erittäin_x0020_tärkeä_x002c__x0020__x0020_kriittinen_x0020_tai_x0020_päivystysdokumentti xmlns="0af04246-5dcb-4e38-b8a1-4adaeb368127">false</Erittäin_x0020_tärkeä_x002c__x0020__x0020_kriittinen_x0020_tai_x0020_päivystysdokumentti>
    <Turvallisuustietoisku xmlns="0af04246-5dcb-4e38-b8a1-4adaeb368127">false</Turvallisuustietoisku>
    <Viittaus_x0020_aiempaan_x0020_dokumentaatioon xmlns="d3e50268-7799-48af-83c3-9a9b063078bc">
      <Url xsi:nil="true"/>
      <Description xsi:nil="true"/>
    </Viittaus_x0020_aiempaan_x0020_dokumentaatioon>
    <Julkisuus xmlns="d3e50268-7799-48af-83c3-9a9b063078bc">Julkinen</Julkisuus>
    <DokumenttienJarjestysnro xmlns="d3e50268-7799-48af-83c3-9a9b063078bc" xsi:nil="true"/>
    <Julkaise_x0020_internetissä xmlns="d3e50268-7799-48af-83c3-9a9b063078bc">true</Julkaise_x0020_internetissä>
    <dcbfe2a265e14726b4e3bf442009874f xmlns="d3e50268-7799-48af-83c3-9a9b063078bc">
      <Terms xmlns="http://schemas.microsoft.com/office/infopath/2007/PartnerControls"/>
    </dcbfe2a265e14726b4e3bf442009874f>
    <TaxCatchAll xmlns="d3e50268-7799-48af-83c3-9a9b063078bc">
      <Value>168</Value>
      <Value>166</Value>
      <Value>18</Value>
      <Value>10</Value>
      <Value>165</Value>
      <Value>3</Value>
      <Value>1</Value>
    </TaxCatchAll>
    <_dlc_DocId xmlns="d3e50268-7799-48af-83c3-9a9b063078bc">MUAVRSSTWASF-92438712-399</_dlc_DocId>
    <_dlc_DocIdUrl xmlns="d3e50268-7799-48af-83c3-9a9b063078bc">
      <Url>https://internet.oysnet.ppshp.fi/dokumentit/_layouts/15/DocIdRedir.aspx?ID=MUAVRSSTWASF-92438712-399</Url>
      <Description>MUAVRSSTWASF-92438712-399</Description>
    </_dlc_DocIdUrl>
    <Julkaistu_x0020_intranetiin xmlns="d3e50268-7799-48af-83c3-9a9b063078bc">false</Julkaistu_x0020_intranetiin>
    <Julkaistu_x0020_internetiin xmlns="d3e50268-7799-48af-83c3-9a9b063078bc">false</Julkaistu_x0020_internetiin>
  </documentManagement>
</p:properties>
</file>

<file path=customXml/itemProps1.xml><?xml version="1.0" encoding="utf-8"?>
<ds:datastoreItem xmlns:ds="http://schemas.openxmlformats.org/officeDocument/2006/customXml" ds:itemID="{225469F0-C90A-4F6F-A8F7-EB2EAE98CE06}"/>
</file>

<file path=customXml/itemProps2.xml><?xml version="1.0" encoding="utf-8"?>
<ds:datastoreItem xmlns:ds="http://schemas.openxmlformats.org/officeDocument/2006/customXml" ds:itemID="{38A142B9-C6C0-486C-81C1-B4BD92F3C540}"/>
</file>

<file path=customXml/itemProps3.xml><?xml version="1.0" encoding="utf-8"?>
<ds:datastoreItem xmlns:ds="http://schemas.openxmlformats.org/officeDocument/2006/customXml" ds:itemID="{4D126580-263A-4AF7-9B77-7143B7F81BCE}"/>
</file>

<file path=customXml/itemProps4.xml><?xml version="1.0" encoding="utf-8"?>
<ds:datastoreItem xmlns:ds="http://schemas.openxmlformats.org/officeDocument/2006/customXml" ds:itemID="{1CE99EB6-69E2-4A51-AF0A-4AF4E973240D}"/>
</file>

<file path=customXml/itemProps5.xml><?xml version="1.0" encoding="utf-8"?>
<ds:datastoreItem xmlns:ds="http://schemas.openxmlformats.org/officeDocument/2006/customXml" ds:itemID="{54FB2FFA-709A-488D-A59D-42579DE6F9A1}"/>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Laajakuva</PresentationFormat>
  <Paragraphs>139</Paragraphs>
  <Slides>15</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Calibri</vt:lpstr>
      <vt:lpstr>Calibri Light</vt:lpstr>
      <vt:lpstr>Trebuchet MS</vt:lpstr>
      <vt:lpstr>Office-teema</vt:lpstr>
      <vt:lpstr>Hoitoympäristön merkitys tartuntojen torjunnassa</vt:lpstr>
      <vt:lpstr>Potilaan hoitoympäristö</vt:lpstr>
      <vt:lpstr>Potilaan riski saada infektio hoitoympäristöstä tai -välineistä</vt:lpstr>
      <vt:lpstr>PowerPoint-esitys</vt:lpstr>
      <vt:lpstr>Infektion syntyyn vaikuttavia tekijöitä</vt:lpstr>
      <vt:lpstr>Hoitoympäristön rooli potilaan kolonisaatiossa/infektiossa. Jokainen vaihe voi edustaa prosessin alkupistettä, prosessin kulkusuunta voi olla myötä- tai vastapäivään (Russotto ym. 2015 kuviota mukaellen)</vt:lpstr>
      <vt:lpstr>Tavallisimmat mikrobien tartuntareitit kosketusvarotoimipotilasta osastolla hoidettaessa</vt:lpstr>
      <vt:lpstr>Mikrobien säilyminen kuivilla pinnoilla</vt:lpstr>
      <vt:lpstr>Hoitoympäristö kontaminoituu herkästi ja voi toimia tartuntojen lähteenä </vt:lpstr>
      <vt:lpstr>PowerPoint-esitys</vt:lpstr>
      <vt:lpstr>Evidence that contaminated surfaces contribute to the transmission of hospital pathogens and an overview of strategies to address contaminated surfaces in hospital settings (Otter ym. 2013)</vt:lpstr>
      <vt:lpstr>Myös vesi- ja viemärijärjestelmät voivat toimia reservuaarina</vt:lpstr>
      <vt:lpstr>PowerPoint-esitys</vt:lpstr>
      <vt:lpstr>Miten hoitoympäristön infektioriskiä voidaan pienentää?</vt:lpstr>
      <vt:lpstr>Yhteenveto</vt:lpstr>
    </vt:vector>
  </TitlesOfParts>
  <Company>PPSHP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Hoitoympäristön merkitys tartuntojen torjunnassa 28.9.2022</dc:title>
  <dc:creator>Holappa Jatta</dc:creator>
  <cp:keywords/>
  <cp:lastModifiedBy>Holappa Jatta</cp:lastModifiedBy>
  <cp:revision>1</cp:revision>
  <dcterms:created xsi:type="dcterms:W3CDTF">2022-09-29T07:52:18Z</dcterms:created>
  <dcterms:modified xsi:type="dcterms:W3CDTF">2022-09-29T07:52:31Z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0x010100E993358E494F344F8D6048E76D09AF020A007628AA875F93584E8BFB272C4723E035</vt:lpwstr>
  </property>
  <property fmtid="{D5CDD505-2E9C-101B-9397-08002B2CF9AE}" pid="3" name="_dlc_DocIdItemGuid">
    <vt:lpwstr>4860017e-f6ff-4de4-8cdd-f87be7d6217a</vt:lpwstr>
  </property>
  <property fmtid="{D5CDD505-2E9C-101B-9397-08002B2CF9AE}" pid="4" name="TaxKeyword">
    <vt:lpwstr/>
  </property>
  <property fmtid="{D5CDD505-2E9C-101B-9397-08002B2CF9AE}" pid="5" name="Kohde- / työntekijäryhmä">
    <vt:lpwstr>18;#PPSHP:n henkilöstö|7a49a948-31e0-4b0f-83ed-c01fa56f5934</vt:lpwstr>
  </property>
  <property fmtid="{D5CDD505-2E9C-101B-9397-08002B2CF9AE}" pid="6" name="MEO">
    <vt:lpwstr/>
  </property>
  <property fmtid="{D5CDD505-2E9C-101B-9397-08002B2CF9AE}" pid="7" name="Koulutusmateriaali (sisältötyypin metatieto)">
    <vt:lpwstr>165;#Koulutuksen aineisto|2a72a094-566d-460a-879e-2a18b80594d3</vt:lpwstr>
  </property>
  <property fmtid="{D5CDD505-2E9C-101B-9397-08002B2CF9AE}" pid="8" name="Kohdeorganisaatio">
    <vt:lpwstr>1;#Pohjois-Pohjanmaan sairaanhoitopiiri|be8cbbf1-c5fa-44e0-8d6c-f88ba4a3bcc6</vt:lpwstr>
  </property>
  <property fmtid="{D5CDD505-2E9C-101B-9397-08002B2CF9AE}" pid="9" name="Organisaatiotiedon tarkennus toiminnan mukaan">
    <vt:lpwstr>168;#Infektioiden torjunta|d1bdb641-a1c1-4abf-b66a-298a776eaddb</vt:lpwstr>
  </property>
  <property fmtid="{D5CDD505-2E9C-101B-9397-08002B2CF9AE}" pid="10" name="Erikoisala">
    <vt:lpwstr>10;#Ei erikoisalaa (PPSHP)|63c697a3-d3f0-4701-a1c0-7b3ab3656aba</vt:lpwstr>
  </property>
  <property fmtid="{D5CDD505-2E9C-101B-9397-08002B2CF9AE}" pid="11" name="Kriisiviestintä">
    <vt:lpwstr/>
  </property>
  <property fmtid="{D5CDD505-2E9C-101B-9397-08002B2CF9AE}" pid="12" name="Toiminnanohjauskäsikirja">
    <vt:lpwstr>3;#Ei ole toimintakäsikirjaa|ed0127a7-f4bb-4299-8de4-a0fcecf35ff1</vt:lpwstr>
  </property>
  <property fmtid="{D5CDD505-2E9C-101B-9397-08002B2CF9AE}" pid="13" name="Organisaatiotieto">
    <vt:lpwstr>166;#Infektioyksikkö|d873b9ee-c5a1-43a5-91cd-d45393df5f8c</vt:lpwstr>
  </property>
  <property fmtid="{D5CDD505-2E9C-101B-9397-08002B2CF9AE}" pid="14" name="Order">
    <vt:r8>259000</vt:r8>
  </property>
  <property fmtid="{D5CDD505-2E9C-101B-9397-08002B2CF9AE}" pid="16" name="SharedWithUsers">
    <vt:lpwstr/>
  </property>
  <property fmtid="{D5CDD505-2E9C-101B-9397-08002B2CF9AE}" pid="17" name="TaxKeywordTaxHTField">
    <vt:lpwstr/>
  </property>
</Properties>
</file>